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306" r:id="rId4"/>
    <p:sldId id="307" r:id="rId5"/>
    <p:sldId id="309" r:id="rId6"/>
    <p:sldId id="305" r:id="rId7"/>
    <p:sldId id="300" r:id="rId8"/>
    <p:sldId id="298" r:id="rId9"/>
    <p:sldId id="284" r:id="rId10"/>
    <p:sldId id="296" r:id="rId11"/>
    <p:sldId id="287" r:id="rId12"/>
    <p:sldId id="302" r:id="rId13"/>
    <p:sldId id="304" r:id="rId14"/>
    <p:sldId id="303" r:id="rId15"/>
    <p:sldId id="308" r:id="rId16"/>
    <p:sldId id="289" r:id="rId17"/>
    <p:sldId id="311" r:id="rId18"/>
    <p:sldId id="310" r:id="rId19"/>
    <p:sldId id="290" r:id="rId20"/>
    <p:sldId id="269" r:id="rId21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3CDA9"/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37" autoAdjust="0"/>
  </p:normalViewPr>
  <p:slideViewPr>
    <p:cSldViewPr snapToGrid="0" snapToObjects="1">
      <p:cViewPr varScale="1">
        <p:scale>
          <a:sx n="106" d="100"/>
          <a:sy n="106" d="100"/>
        </p:scale>
        <p:origin x="176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E74AB-471F-49EF-9998-F02F1E4337C2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9F58D5C-CA7E-4D0B-9E86-BA2B0F2F038C}">
      <dgm:prSet phldrT="[Testo]" custT="1"/>
      <dgm:spPr/>
      <dgm:t>
        <a:bodyPr/>
        <a:lstStyle/>
        <a:p>
          <a:r>
            <a:rPr lang="it-IT" sz="1400" dirty="0"/>
            <a:t>Iscriviti al test</a:t>
          </a:r>
        </a:p>
      </dgm:t>
    </dgm:pt>
    <dgm:pt modelId="{4168B302-2B05-4AB4-BCC9-8FF26541E9E5}" type="parTrans" cxnId="{7D6EBDE9-F850-4C8B-AB91-02A20EA3A742}">
      <dgm:prSet/>
      <dgm:spPr/>
      <dgm:t>
        <a:bodyPr/>
        <a:lstStyle/>
        <a:p>
          <a:endParaRPr lang="it-IT"/>
        </a:p>
      </dgm:t>
    </dgm:pt>
    <dgm:pt modelId="{7C4CA685-A78B-4413-B355-E0AB607D5CD9}" type="sibTrans" cxnId="{7D6EBDE9-F850-4C8B-AB91-02A20EA3A742}">
      <dgm:prSet/>
      <dgm:spPr/>
      <dgm:t>
        <a:bodyPr/>
        <a:lstStyle/>
        <a:p>
          <a:endParaRPr lang="it-IT"/>
        </a:p>
      </dgm:t>
    </dgm:pt>
    <dgm:pt modelId="{2F493560-7712-4ADF-B5A9-0B6BC41FB739}">
      <dgm:prSet phldrT="[Testo]" custT="1"/>
      <dgm:spPr/>
      <dgm:t>
        <a:bodyPr/>
        <a:lstStyle/>
        <a:p>
          <a:r>
            <a:rPr lang="it-IT" sz="1400" dirty="0"/>
            <a:t>Sostieni il test</a:t>
          </a:r>
        </a:p>
      </dgm:t>
    </dgm:pt>
    <dgm:pt modelId="{5C8B0D4C-DA95-46EA-887F-1A297C71B7C7}" type="parTrans" cxnId="{6E375073-314C-42D6-8C79-A1AC7B4B7DBD}">
      <dgm:prSet/>
      <dgm:spPr/>
      <dgm:t>
        <a:bodyPr/>
        <a:lstStyle/>
        <a:p>
          <a:endParaRPr lang="it-IT"/>
        </a:p>
      </dgm:t>
    </dgm:pt>
    <dgm:pt modelId="{9143D7EF-6B12-4358-82F5-2E45AB078DB6}" type="sibTrans" cxnId="{6E375073-314C-42D6-8C79-A1AC7B4B7DBD}">
      <dgm:prSet/>
      <dgm:spPr/>
      <dgm:t>
        <a:bodyPr/>
        <a:lstStyle/>
        <a:p>
          <a:endParaRPr lang="it-IT"/>
        </a:p>
      </dgm:t>
    </dgm:pt>
    <dgm:pt modelId="{DE49955D-630D-4FE4-95EF-70CB3FC96A81}">
      <dgm:prSet phldrT="[Testo]" custT="1"/>
      <dgm:spPr/>
      <dgm:t>
        <a:bodyPr/>
        <a:lstStyle/>
        <a:p>
          <a:r>
            <a:rPr lang="it-IT" sz="1400" dirty="0"/>
            <a:t>Esito Test</a:t>
          </a:r>
        </a:p>
      </dgm:t>
    </dgm:pt>
    <dgm:pt modelId="{67A59662-540B-476A-9269-DBF0ED1C106E}" type="parTrans" cxnId="{6CC08353-8465-4222-A99F-8E273404585C}">
      <dgm:prSet/>
      <dgm:spPr/>
      <dgm:t>
        <a:bodyPr/>
        <a:lstStyle/>
        <a:p>
          <a:endParaRPr lang="it-IT"/>
        </a:p>
      </dgm:t>
    </dgm:pt>
    <dgm:pt modelId="{50211689-08D7-4E90-B8B1-1820AF0B2A47}" type="sibTrans" cxnId="{6CC08353-8465-4222-A99F-8E273404585C}">
      <dgm:prSet/>
      <dgm:spPr/>
      <dgm:t>
        <a:bodyPr/>
        <a:lstStyle/>
        <a:p>
          <a:endParaRPr lang="it-IT"/>
        </a:p>
      </dgm:t>
    </dgm:pt>
    <dgm:pt modelId="{3A964787-FC04-4ABA-993B-513421FDA8F1}">
      <dgm:prSet phldrT="[Testo]" custT="1"/>
      <dgm:spPr/>
      <dgm:t>
        <a:bodyPr/>
        <a:lstStyle/>
        <a:p>
          <a:r>
            <a:rPr lang="it-IT" sz="1400" dirty="0"/>
            <a:t>OK</a:t>
          </a:r>
          <a:endParaRPr lang="it-IT" sz="1100" dirty="0"/>
        </a:p>
      </dgm:t>
    </dgm:pt>
    <dgm:pt modelId="{FD0C54BF-82A4-4EE0-84E2-90667FCDF0EC}" type="parTrans" cxnId="{0FE2259C-24EE-4A44-85AE-3B37A153A644}">
      <dgm:prSet/>
      <dgm:spPr>
        <a:ln>
          <a:solidFill>
            <a:srgbClr val="FF3399"/>
          </a:solidFill>
        </a:ln>
      </dgm:spPr>
      <dgm:t>
        <a:bodyPr/>
        <a:lstStyle/>
        <a:p>
          <a:endParaRPr lang="it-IT"/>
        </a:p>
      </dgm:t>
    </dgm:pt>
    <dgm:pt modelId="{FB39C30A-AEAF-4F12-A49E-92D5C575EB19}" type="sibTrans" cxnId="{0FE2259C-24EE-4A44-85AE-3B37A153A644}">
      <dgm:prSet/>
      <dgm:spPr/>
      <dgm:t>
        <a:bodyPr/>
        <a:lstStyle/>
        <a:p>
          <a:endParaRPr lang="it-IT"/>
        </a:p>
      </dgm:t>
    </dgm:pt>
    <dgm:pt modelId="{2FAA79FF-DC00-4882-A444-72A999986C88}">
      <dgm:prSet phldrT="[Testo]" custT="1"/>
      <dgm:spPr/>
      <dgm:t>
        <a:bodyPr/>
        <a:lstStyle/>
        <a:p>
          <a:r>
            <a:rPr lang="it-IT" sz="1400" dirty="0"/>
            <a:t>KO</a:t>
          </a:r>
          <a:endParaRPr lang="it-IT" sz="1100" dirty="0"/>
        </a:p>
      </dgm:t>
    </dgm:pt>
    <dgm:pt modelId="{9E6E019F-2D97-479C-9C73-BBBD3C85499B}" type="parTrans" cxnId="{55796A95-3584-4D0D-8AB5-6199240AA6DB}">
      <dgm:prSet/>
      <dgm:spPr>
        <a:ln>
          <a:solidFill>
            <a:srgbClr val="FF3399"/>
          </a:solidFill>
        </a:ln>
      </dgm:spPr>
      <dgm:t>
        <a:bodyPr/>
        <a:lstStyle/>
        <a:p>
          <a:endParaRPr lang="it-IT"/>
        </a:p>
      </dgm:t>
    </dgm:pt>
    <dgm:pt modelId="{D4AA9988-E434-4D7B-AE6B-0E658323512A}" type="sibTrans" cxnId="{55796A95-3584-4D0D-8AB5-6199240AA6DB}">
      <dgm:prSet/>
      <dgm:spPr/>
      <dgm:t>
        <a:bodyPr/>
        <a:lstStyle/>
        <a:p>
          <a:endParaRPr lang="it-IT"/>
        </a:p>
      </dgm:t>
    </dgm:pt>
    <dgm:pt modelId="{12E92861-1C30-4330-8F8C-54628C4DD09D}">
      <dgm:prSet custT="1"/>
      <dgm:spPr/>
      <dgm:t>
        <a:bodyPr/>
        <a:lstStyle/>
        <a:p>
          <a:r>
            <a:rPr lang="it-IT" sz="1100" dirty="0"/>
            <a:t>Immatricolazione</a:t>
          </a:r>
        </a:p>
      </dgm:t>
    </dgm:pt>
    <dgm:pt modelId="{4BBE036B-B639-463D-9922-44C33E072B1D}" type="parTrans" cxnId="{C52BDFA0-C572-4621-82F7-E921F74D1EF4}">
      <dgm:prSet/>
      <dgm:spPr>
        <a:ln>
          <a:solidFill>
            <a:srgbClr val="FF3399"/>
          </a:solidFill>
        </a:ln>
      </dgm:spPr>
      <dgm:t>
        <a:bodyPr/>
        <a:lstStyle/>
        <a:p>
          <a:endParaRPr lang="it-IT"/>
        </a:p>
      </dgm:t>
    </dgm:pt>
    <dgm:pt modelId="{789743AE-C307-49AE-A46A-329CF415B653}" type="sibTrans" cxnId="{C52BDFA0-C572-4621-82F7-E921F74D1EF4}">
      <dgm:prSet/>
      <dgm:spPr/>
      <dgm:t>
        <a:bodyPr/>
        <a:lstStyle/>
        <a:p>
          <a:endParaRPr lang="it-IT"/>
        </a:p>
      </dgm:t>
    </dgm:pt>
    <dgm:pt modelId="{38AF5C9F-E5DA-4F94-9780-C899B3C4884B}">
      <dgm:prSet custT="1"/>
      <dgm:spPr/>
      <dgm:t>
        <a:bodyPr/>
        <a:lstStyle/>
        <a:p>
          <a:r>
            <a:rPr lang="it-IT" sz="1100" dirty="0"/>
            <a:t>Immatricolazione</a:t>
          </a:r>
        </a:p>
      </dgm:t>
    </dgm:pt>
    <dgm:pt modelId="{B0CE13FE-8968-475E-A8AF-28C945F8F219}" type="parTrans" cxnId="{F7ED3D21-7B8B-4A3B-82E6-90E07E89DAF5}">
      <dgm:prSet/>
      <dgm:spPr>
        <a:ln>
          <a:solidFill>
            <a:srgbClr val="FF3399"/>
          </a:solidFill>
        </a:ln>
      </dgm:spPr>
      <dgm:t>
        <a:bodyPr/>
        <a:lstStyle/>
        <a:p>
          <a:endParaRPr lang="it-IT"/>
        </a:p>
      </dgm:t>
    </dgm:pt>
    <dgm:pt modelId="{F1366DA0-F46C-477A-BCA9-4F312E14D3A3}" type="sibTrans" cxnId="{F7ED3D21-7B8B-4A3B-82E6-90E07E89DAF5}">
      <dgm:prSet/>
      <dgm:spPr/>
      <dgm:t>
        <a:bodyPr/>
        <a:lstStyle/>
        <a:p>
          <a:endParaRPr lang="it-IT"/>
        </a:p>
      </dgm:t>
    </dgm:pt>
    <dgm:pt modelId="{35C3D841-81A6-4040-B455-94A8BE0F6E64}">
      <dgm:prSet custT="1"/>
      <dgm:spPr/>
      <dgm:t>
        <a:bodyPr/>
        <a:lstStyle/>
        <a:p>
          <a:r>
            <a:rPr lang="it-IT" sz="1200" b="0" dirty="0"/>
            <a:t>Recupero OFA</a:t>
          </a:r>
        </a:p>
      </dgm:t>
    </dgm:pt>
    <dgm:pt modelId="{D93B4347-B201-41C4-8827-08965B6E160C}" type="sibTrans" cxnId="{3E28A040-FC80-4924-AEE0-09A004BD9395}">
      <dgm:prSet/>
      <dgm:spPr/>
      <dgm:t>
        <a:bodyPr/>
        <a:lstStyle/>
        <a:p>
          <a:endParaRPr lang="it-IT"/>
        </a:p>
      </dgm:t>
    </dgm:pt>
    <dgm:pt modelId="{B76712EC-2774-4CB0-BFA4-C3629274BEEF}" type="parTrans" cxnId="{3E28A040-FC80-4924-AEE0-09A004BD9395}">
      <dgm:prSet/>
      <dgm:spPr>
        <a:ln>
          <a:solidFill>
            <a:srgbClr val="FF3399"/>
          </a:solidFill>
        </a:ln>
      </dgm:spPr>
      <dgm:t>
        <a:bodyPr/>
        <a:lstStyle/>
        <a:p>
          <a:endParaRPr lang="it-IT"/>
        </a:p>
      </dgm:t>
    </dgm:pt>
    <dgm:pt modelId="{6ECE656E-CA99-40F4-BD3C-A1EE4F66D134}" type="pres">
      <dgm:prSet presAssocID="{9D2E74AB-471F-49EF-9998-F02F1E4337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791124-5D53-4389-9267-C7A725543D85}" type="pres">
      <dgm:prSet presAssocID="{D9F58D5C-CA7E-4D0B-9E86-BA2B0F2F038C}" presName="hierRoot1" presStyleCnt="0"/>
      <dgm:spPr/>
    </dgm:pt>
    <dgm:pt modelId="{3EC9A7E6-3483-4AB1-A795-12565806093B}" type="pres">
      <dgm:prSet presAssocID="{D9F58D5C-CA7E-4D0B-9E86-BA2B0F2F038C}" presName="composite" presStyleCnt="0"/>
      <dgm:spPr/>
    </dgm:pt>
    <dgm:pt modelId="{DE761B9B-DAA7-46D6-B6BA-AB2F5F98474F}" type="pres">
      <dgm:prSet presAssocID="{D9F58D5C-CA7E-4D0B-9E86-BA2B0F2F038C}" presName="image" presStyleLbl="node0" presStyleIdx="0" presStyleCnt="3" custLinFactNeighborY="-151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FF3399"/>
          </a:solidFill>
        </a:ln>
      </dgm:spPr>
      <dgm:extLst>
        <a:ext uri="{E40237B7-FDA0-4F09-8148-C483321AD2D9}">
          <dgm14:cNvPr xmlns:dgm14="http://schemas.microsoft.com/office/drawing/2010/diagram" id="0" name="" descr="Orologio con riempimento a tinta unita"/>
        </a:ext>
      </dgm:extLst>
    </dgm:pt>
    <dgm:pt modelId="{EF935553-98B8-4E02-8C53-A615CEA7CD5C}" type="pres">
      <dgm:prSet presAssocID="{D9F58D5C-CA7E-4D0B-9E86-BA2B0F2F038C}" presName="text" presStyleLbl="revTx" presStyleIdx="0" presStyleCnt="8" custLinFactNeighborY="-15168">
        <dgm:presLayoutVars>
          <dgm:chPref val="3"/>
        </dgm:presLayoutVars>
      </dgm:prSet>
      <dgm:spPr/>
    </dgm:pt>
    <dgm:pt modelId="{F6DDDEBC-1029-4658-A9C2-3312D154B556}" type="pres">
      <dgm:prSet presAssocID="{D9F58D5C-CA7E-4D0B-9E86-BA2B0F2F038C}" presName="hierChild2" presStyleCnt="0"/>
      <dgm:spPr/>
    </dgm:pt>
    <dgm:pt modelId="{1159D740-F75C-4DBE-B0B7-9EDBE2796BAE}" type="pres">
      <dgm:prSet presAssocID="{2F493560-7712-4ADF-B5A9-0B6BC41FB739}" presName="hierRoot1" presStyleCnt="0"/>
      <dgm:spPr/>
    </dgm:pt>
    <dgm:pt modelId="{D7727C08-591E-4634-856D-9E44C6E51C12}" type="pres">
      <dgm:prSet presAssocID="{2F493560-7712-4ADF-B5A9-0B6BC41FB739}" presName="composite" presStyleCnt="0"/>
      <dgm:spPr/>
    </dgm:pt>
    <dgm:pt modelId="{FB7394DA-CC8F-49E2-A4AA-A55F3814F70B}" type="pres">
      <dgm:prSet presAssocID="{2F493560-7712-4ADF-B5A9-0B6BC41FB739}" presName="image" presStyleLbl="node0" presStyleIdx="1" presStyleCnt="3" custLinFactNeighborY="-1516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rgbClr val="FF3399"/>
          </a:solidFill>
        </a:ln>
      </dgm:spPr>
      <dgm:extLst>
        <a:ext uri="{E40237B7-FDA0-4F09-8148-C483321AD2D9}">
          <dgm14:cNvPr xmlns:dgm14="http://schemas.microsoft.com/office/drawing/2010/diagram" id="0" name="" descr="Matematica per formazione da remoto con riempimento a tinta unita"/>
        </a:ext>
      </dgm:extLst>
    </dgm:pt>
    <dgm:pt modelId="{D2ECCF57-9650-4CA8-8AB7-A1A72F810308}" type="pres">
      <dgm:prSet presAssocID="{2F493560-7712-4ADF-B5A9-0B6BC41FB739}" presName="text" presStyleLbl="revTx" presStyleIdx="1" presStyleCnt="8" custLinFactNeighborY="-15168">
        <dgm:presLayoutVars>
          <dgm:chPref val="3"/>
        </dgm:presLayoutVars>
      </dgm:prSet>
      <dgm:spPr/>
    </dgm:pt>
    <dgm:pt modelId="{CFCEDB27-3ECB-41C1-BEC6-D8C41DC48540}" type="pres">
      <dgm:prSet presAssocID="{2F493560-7712-4ADF-B5A9-0B6BC41FB739}" presName="hierChild2" presStyleCnt="0"/>
      <dgm:spPr/>
    </dgm:pt>
    <dgm:pt modelId="{457DCC91-B491-42EC-AF5C-83B072AFAE86}" type="pres">
      <dgm:prSet presAssocID="{DE49955D-630D-4FE4-95EF-70CB3FC96A81}" presName="hierRoot1" presStyleCnt="0"/>
      <dgm:spPr/>
    </dgm:pt>
    <dgm:pt modelId="{D9A25E93-BB57-45B1-B0CE-6F4BBAACD648}" type="pres">
      <dgm:prSet presAssocID="{DE49955D-630D-4FE4-95EF-70CB3FC96A81}" presName="composite" presStyleCnt="0"/>
      <dgm:spPr/>
    </dgm:pt>
    <dgm:pt modelId="{B8A67DB0-89BB-4C4B-BDC4-5480C1EF1374}" type="pres">
      <dgm:prSet presAssocID="{DE49955D-630D-4FE4-95EF-70CB3FC96A81}" presName="image" presStyleLbl="node0" presStyleIdx="2" presStyleCnt="3" custLinFactNeighborY="-1516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rgbClr val="FF3399"/>
          </a:solidFill>
        </a:ln>
      </dgm:spPr>
      <dgm:extLst>
        <a:ext uri="{E40237B7-FDA0-4F09-8148-C483321AD2D9}">
          <dgm14:cNvPr xmlns:dgm14="http://schemas.microsoft.com/office/drawing/2010/diagram" id="0" name="" descr="Punto interrogativo con riempimento a tinta unita"/>
        </a:ext>
      </dgm:extLst>
    </dgm:pt>
    <dgm:pt modelId="{CFC2427C-C9CA-4A58-88D9-4C1450F63EEA}" type="pres">
      <dgm:prSet presAssocID="{DE49955D-630D-4FE4-95EF-70CB3FC96A81}" presName="text" presStyleLbl="revTx" presStyleIdx="2" presStyleCnt="8" custLinFactNeighborY="-15168">
        <dgm:presLayoutVars>
          <dgm:chPref val="3"/>
        </dgm:presLayoutVars>
      </dgm:prSet>
      <dgm:spPr/>
    </dgm:pt>
    <dgm:pt modelId="{B520AC09-5CCC-469F-A86D-D1CE4887F435}" type="pres">
      <dgm:prSet presAssocID="{DE49955D-630D-4FE4-95EF-70CB3FC96A81}" presName="hierChild2" presStyleCnt="0"/>
      <dgm:spPr/>
    </dgm:pt>
    <dgm:pt modelId="{5B0BD48A-DE10-4942-9692-35E8791CCFB9}" type="pres">
      <dgm:prSet presAssocID="{FD0C54BF-82A4-4EE0-84E2-90667FCDF0EC}" presName="Name10" presStyleLbl="parChTrans1D2" presStyleIdx="0" presStyleCnt="2"/>
      <dgm:spPr/>
    </dgm:pt>
    <dgm:pt modelId="{DA624963-6C97-443D-9EBB-E4AD04A193A4}" type="pres">
      <dgm:prSet presAssocID="{3A964787-FC04-4ABA-993B-513421FDA8F1}" presName="hierRoot2" presStyleCnt="0"/>
      <dgm:spPr/>
    </dgm:pt>
    <dgm:pt modelId="{DA6AEB81-5F62-4854-81F3-0E0927858895}" type="pres">
      <dgm:prSet presAssocID="{3A964787-FC04-4ABA-993B-513421FDA8F1}" presName="composite2" presStyleCnt="0"/>
      <dgm:spPr/>
    </dgm:pt>
    <dgm:pt modelId="{40E834BB-641E-47A2-B9C4-8CB4A936DFF0}" type="pres">
      <dgm:prSet presAssocID="{3A964787-FC04-4ABA-993B-513421FDA8F1}" presName="image2" presStyleLbl="node2" presStyleIdx="0" presStyleCnt="2" custLinFactNeighborY="-1516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solidFill>
            <a:srgbClr val="FF3399"/>
          </a:solidFill>
        </a:ln>
      </dgm:spPr>
      <dgm:extLst>
        <a:ext uri="{E40237B7-FDA0-4F09-8148-C483321AD2D9}">
          <dgm14:cNvPr xmlns:dgm14="http://schemas.microsoft.com/office/drawing/2010/diagram" id="0" name="" descr="Segno di spunta con riempimento a tinta unita"/>
        </a:ext>
      </dgm:extLst>
    </dgm:pt>
    <dgm:pt modelId="{273AE220-230C-4E55-B483-7B160736A54A}" type="pres">
      <dgm:prSet presAssocID="{3A964787-FC04-4ABA-993B-513421FDA8F1}" presName="text2" presStyleLbl="revTx" presStyleIdx="3" presStyleCnt="8" custLinFactNeighborY="-15168">
        <dgm:presLayoutVars>
          <dgm:chPref val="3"/>
        </dgm:presLayoutVars>
      </dgm:prSet>
      <dgm:spPr/>
    </dgm:pt>
    <dgm:pt modelId="{C7E26AF5-F8D1-47EA-8C4E-B711DA66FED8}" type="pres">
      <dgm:prSet presAssocID="{3A964787-FC04-4ABA-993B-513421FDA8F1}" presName="hierChild3" presStyleCnt="0"/>
      <dgm:spPr/>
    </dgm:pt>
    <dgm:pt modelId="{DA31D77D-7FDD-4071-990B-F4E3EFEEB9BA}" type="pres">
      <dgm:prSet presAssocID="{4BBE036B-B639-463D-9922-44C33E072B1D}" presName="Name17" presStyleLbl="parChTrans1D3" presStyleIdx="0" presStyleCnt="2"/>
      <dgm:spPr/>
    </dgm:pt>
    <dgm:pt modelId="{113474EB-E2D8-4E98-A839-78227336E90A}" type="pres">
      <dgm:prSet presAssocID="{12E92861-1C30-4330-8F8C-54628C4DD09D}" presName="hierRoot3" presStyleCnt="0"/>
      <dgm:spPr/>
    </dgm:pt>
    <dgm:pt modelId="{BCAB8221-21EE-45EF-90AC-728DDB7B294D}" type="pres">
      <dgm:prSet presAssocID="{12E92861-1C30-4330-8F8C-54628C4DD09D}" presName="composite3" presStyleCnt="0"/>
      <dgm:spPr/>
    </dgm:pt>
    <dgm:pt modelId="{84B58512-4D9F-4D81-BBAA-191A191C86D8}" type="pres">
      <dgm:prSet presAssocID="{12E92861-1C30-4330-8F8C-54628C4DD09D}" presName="image3" presStyleLbl="node3" presStyleIdx="0" presStyleCnt="2" custLinFactNeighborY="-1516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solidFill>
            <a:srgbClr val="FF3399"/>
          </a:solidFill>
        </a:ln>
      </dgm:spPr>
      <dgm:extLst>
        <a:ext uri="{E40237B7-FDA0-4F09-8148-C483321AD2D9}">
          <dgm14:cNvPr xmlns:dgm14="http://schemas.microsoft.com/office/drawing/2010/diagram" id="0" name="" descr="Internet con riempimento a tinta unita"/>
        </a:ext>
      </dgm:extLst>
    </dgm:pt>
    <dgm:pt modelId="{00A21AC7-2D39-4570-A709-328C0B570BAC}" type="pres">
      <dgm:prSet presAssocID="{12E92861-1C30-4330-8F8C-54628C4DD09D}" presName="text3" presStyleLbl="revTx" presStyleIdx="4" presStyleCnt="8" custLinFactNeighborY="-15168">
        <dgm:presLayoutVars>
          <dgm:chPref val="3"/>
        </dgm:presLayoutVars>
      </dgm:prSet>
      <dgm:spPr/>
    </dgm:pt>
    <dgm:pt modelId="{7EC33C5D-56C9-4B97-9C96-434E9B80AF3A}" type="pres">
      <dgm:prSet presAssocID="{12E92861-1C30-4330-8F8C-54628C4DD09D}" presName="hierChild4" presStyleCnt="0"/>
      <dgm:spPr/>
    </dgm:pt>
    <dgm:pt modelId="{11810004-86D8-4767-8AFC-93FF28696A35}" type="pres">
      <dgm:prSet presAssocID="{9E6E019F-2D97-479C-9C73-BBBD3C85499B}" presName="Name10" presStyleLbl="parChTrans1D2" presStyleIdx="1" presStyleCnt="2"/>
      <dgm:spPr/>
    </dgm:pt>
    <dgm:pt modelId="{A215B822-3E40-4E14-B3A6-C7347CCBF6BD}" type="pres">
      <dgm:prSet presAssocID="{2FAA79FF-DC00-4882-A444-72A999986C88}" presName="hierRoot2" presStyleCnt="0"/>
      <dgm:spPr/>
    </dgm:pt>
    <dgm:pt modelId="{9CF42897-60C1-4D89-A50E-CFA760E7B1C3}" type="pres">
      <dgm:prSet presAssocID="{2FAA79FF-DC00-4882-A444-72A999986C88}" presName="composite2" presStyleCnt="0"/>
      <dgm:spPr/>
    </dgm:pt>
    <dgm:pt modelId="{47FAF4BB-C481-4B93-8B4C-F300EEDDB1D2}" type="pres">
      <dgm:prSet presAssocID="{2FAA79FF-DC00-4882-A444-72A999986C88}" presName="image2" presStyleLbl="node2" presStyleIdx="1" presStyleCnt="2" custLinFactNeighborY="-1516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solidFill>
            <a:srgbClr val="FF3399"/>
          </a:solidFill>
        </a:ln>
      </dgm:spPr>
      <dgm:extLst>
        <a:ext uri="{E40237B7-FDA0-4F09-8148-C483321AD2D9}">
          <dgm14:cNvPr xmlns:dgm14="http://schemas.microsoft.com/office/drawing/2010/diagram" id="0" name="" descr="Chiudi con riempimento a tinta unita"/>
        </a:ext>
      </dgm:extLst>
    </dgm:pt>
    <dgm:pt modelId="{41A84AEF-8337-446D-98A9-8DAFB21F27BD}" type="pres">
      <dgm:prSet presAssocID="{2FAA79FF-DC00-4882-A444-72A999986C88}" presName="text2" presStyleLbl="revTx" presStyleIdx="5" presStyleCnt="8" custLinFactNeighborY="-15168">
        <dgm:presLayoutVars>
          <dgm:chPref val="3"/>
        </dgm:presLayoutVars>
      </dgm:prSet>
      <dgm:spPr/>
    </dgm:pt>
    <dgm:pt modelId="{49A355CD-9EFD-4257-871B-C4A62999644E}" type="pres">
      <dgm:prSet presAssocID="{2FAA79FF-DC00-4882-A444-72A999986C88}" presName="hierChild3" presStyleCnt="0"/>
      <dgm:spPr/>
    </dgm:pt>
    <dgm:pt modelId="{B863FFD5-97A3-4023-A1EB-6C1B802F2435}" type="pres">
      <dgm:prSet presAssocID="{B0CE13FE-8968-475E-A8AF-28C945F8F219}" presName="Name17" presStyleLbl="parChTrans1D3" presStyleIdx="1" presStyleCnt="2"/>
      <dgm:spPr/>
    </dgm:pt>
    <dgm:pt modelId="{F88DDEA9-E06E-4013-9555-C58785649065}" type="pres">
      <dgm:prSet presAssocID="{38AF5C9F-E5DA-4F94-9780-C899B3C4884B}" presName="hierRoot3" presStyleCnt="0"/>
      <dgm:spPr/>
    </dgm:pt>
    <dgm:pt modelId="{6582E215-7F60-4994-99F1-93861DF4DD9C}" type="pres">
      <dgm:prSet presAssocID="{38AF5C9F-E5DA-4F94-9780-C899B3C4884B}" presName="composite3" presStyleCnt="0"/>
      <dgm:spPr/>
    </dgm:pt>
    <dgm:pt modelId="{2659D0B0-DFAD-4A26-AD81-83576EBABE1A}" type="pres">
      <dgm:prSet presAssocID="{38AF5C9F-E5DA-4F94-9780-C899B3C4884B}" presName="image3" presStyleLbl="node3" presStyleIdx="1" presStyleCnt="2" custLinFactNeighborY="-1516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solidFill>
            <a:srgbClr val="FF3399"/>
          </a:solidFill>
        </a:ln>
      </dgm:spPr>
      <dgm:extLst>
        <a:ext uri="{E40237B7-FDA0-4F09-8148-C483321AD2D9}">
          <dgm14:cNvPr xmlns:dgm14="http://schemas.microsoft.com/office/drawing/2010/diagram" id="0" name="" descr="Internet con riempimento a tinta unita"/>
        </a:ext>
      </dgm:extLst>
    </dgm:pt>
    <dgm:pt modelId="{1E79AF07-54F7-4701-B23B-B522F72D9A1E}" type="pres">
      <dgm:prSet presAssocID="{38AF5C9F-E5DA-4F94-9780-C899B3C4884B}" presName="text3" presStyleLbl="revTx" presStyleIdx="6" presStyleCnt="8" custLinFactNeighborY="-15168">
        <dgm:presLayoutVars>
          <dgm:chPref val="3"/>
        </dgm:presLayoutVars>
      </dgm:prSet>
      <dgm:spPr/>
    </dgm:pt>
    <dgm:pt modelId="{082FE2DB-EA22-464D-83C9-838692A32A6F}" type="pres">
      <dgm:prSet presAssocID="{38AF5C9F-E5DA-4F94-9780-C899B3C4884B}" presName="hierChild4" presStyleCnt="0"/>
      <dgm:spPr/>
    </dgm:pt>
    <dgm:pt modelId="{15646732-E7FC-404D-83B2-6CA6D34249C8}" type="pres">
      <dgm:prSet presAssocID="{B76712EC-2774-4CB0-BFA4-C3629274BEEF}" presName="Name23" presStyleLbl="parChTrans1D4" presStyleIdx="0" presStyleCnt="1"/>
      <dgm:spPr/>
    </dgm:pt>
    <dgm:pt modelId="{2D007991-D78A-41B8-8088-5BED5E28CCE3}" type="pres">
      <dgm:prSet presAssocID="{35C3D841-81A6-4040-B455-94A8BE0F6E64}" presName="hierRoot4" presStyleCnt="0"/>
      <dgm:spPr/>
    </dgm:pt>
    <dgm:pt modelId="{DEFD80EC-D04C-49E5-85BF-DD2283910D4A}" type="pres">
      <dgm:prSet presAssocID="{35C3D841-81A6-4040-B455-94A8BE0F6E64}" presName="composite4" presStyleCnt="0"/>
      <dgm:spPr/>
    </dgm:pt>
    <dgm:pt modelId="{0294E20E-3A77-4C8E-B368-5EF0DF10D543}" type="pres">
      <dgm:prSet presAssocID="{35C3D841-81A6-4040-B455-94A8BE0F6E64}" presName="image4" presStyleLbl="node4" presStyleIdx="0" presStyleCnt="1" custLinFactNeighborY="-1516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solidFill>
            <a:srgbClr val="FF3399"/>
          </a:solidFill>
        </a:ln>
      </dgm:spPr>
      <dgm:extLst>
        <a:ext uri="{E40237B7-FDA0-4F09-8148-C483321AD2D9}">
          <dgm14:cNvPr xmlns:dgm14="http://schemas.microsoft.com/office/drawing/2010/diagram" id="0" name="" descr="Matematica con riempimento a tinta unita"/>
        </a:ext>
      </dgm:extLst>
    </dgm:pt>
    <dgm:pt modelId="{45DFD442-601F-48D9-BC2F-8C3316B99A1D}" type="pres">
      <dgm:prSet presAssocID="{35C3D841-81A6-4040-B455-94A8BE0F6E64}" presName="text4" presStyleLbl="revTx" presStyleIdx="7" presStyleCnt="8" custLinFactNeighborY="-15168">
        <dgm:presLayoutVars>
          <dgm:chPref val="3"/>
        </dgm:presLayoutVars>
      </dgm:prSet>
      <dgm:spPr/>
    </dgm:pt>
    <dgm:pt modelId="{420E7AAC-AD0C-4B9A-A31C-9ABE285F7D8D}" type="pres">
      <dgm:prSet presAssocID="{35C3D841-81A6-4040-B455-94A8BE0F6E64}" presName="hierChild5" presStyleCnt="0"/>
      <dgm:spPr/>
    </dgm:pt>
  </dgm:ptLst>
  <dgm:cxnLst>
    <dgm:cxn modelId="{F7ED3D21-7B8B-4A3B-82E6-90E07E89DAF5}" srcId="{2FAA79FF-DC00-4882-A444-72A999986C88}" destId="{38AF5C9F-E5DA-4F94-9780-C899B3C4884B}" srcOrd="0" destOrd="0" parTransId="{B0CE13FE-8968-475E-A8AF-28C945F8F219}" sibTransId="{F1366DA0-F46C-477A-BCA9-4F312E14D3A3}"/>
    <dgm:cxn modelId="{A6C7DF26-159C-4FD5-8BC8-EA7CF80EBCE9}" type="presOf" srcId="{B76712EC-2774-4CB0-BFA4-C3629274BEEF}" destId="{15646732-E7FC-404D-83B2-6CA6D34249C8}" srcOrd="0" destOrd="0" presId="urn:microsoft.com/office/officeart/2009/layout/CirclePictureHierarchy"/>
    <dgm:cxn modelId="{4E36D33D-FB2E-45B3-BF6A-0C350EA3402F}" type="presOf" srcId="{9D2E74AB-471F-49EF-9998-F02F1E4337C2}" destId="{6ECE656E-CA99-40F4-BD3C-A1EE4F66D134}" srcOrd="0" destOrd="0" presId="urn:microsoft.com/office/officeart/2009/layout/CirclePictureHierarchy"/>
    <dgm:cxn modelId="{3E28A040-FC80-4924-AEE0-09A004BD9395}" srcId="{38AF5C9F-E5DA-4F94-9780-C899B3C4884B}" destId="{35C3D841-81A6-4040-B455-94A8BE0F6E64}" srcOrd="0" destOrd="0" parTransId="{B76712EC-2774-4CB0-BFA4-C3629274BEEF}" sibTransId="{D93B4347-B201-41C4-8827-08965B6E160C}"/>
    <dgm:cxn modelId="{DF79B241-4109-4983-88FC-9A175F52BE71}" type="presOf" srcId="{3A964787-FC04-4ABA-993B-513421FDA8F1}" destId="{273AE220-230C-4E55-B483-7B160736A54A}" srcOrd="0" destOrd="0" presId="urn:microsoft.com/office/officeart/2009/layout/CirclePictureHierarchy"/>
    <dgm:cxn modelId="{CC4ECE52-8540-4754-B99C-97CE123267BD}" type="presOf" srcId="{DE49955D-630D-4FE4-95EF-70CB3FC96A81}" destId="{CFC2427C-C9CA-4A58-88D9-4C1450F63EEA}" srcOrd="0" destOrd="0" presId="urn:microsoft.com/office/officeart/2009/layout/CirclePictureHierarchy"/>
    <dgm:cxn modelId="{6E375073-314C-42D6-8C79-A1AC7B4B7DBD}" srcId="{9D2E74AB-471F-49EF-9998-F02F1E4337C2}" destId="{2F493560-7712-4ADF-B5A9-0B6BC41FB739}" srcOrd="1" destOrd="0" parTransId="{5C8B0D4C-DA95-46EA-887F-1A297C71B7C7}" sibTransId="{9143D7EF-6B12-4358-82F5-2E45AB078DB6}"/>
    <dgm:cxn modelId="{6CC08353-8465-4222-A99F-8E273404585C}" srcId="{9D2E74AB-471F-49EF-9998-F02F1E4337C2}" destId="{DE49955D-630D-4FE4-95EF-70CB3FC96A81}" srcOrd="2" destOrd="0" parTransId="{67A59662-540B-476A-9269-DBF0ED1C106E}" sibTransId="{50211689-08D7-4E90-B8B1-1820AF0B2A47}"/>
    <dgm:cxn modelId="{71EF5478-28FF-47FA-886C-6FBE03CF12A5}" type="presOf" srcId="{2F493560-7712-4ADF-B5A9-0B6BC41FB739}" destId="{D2ECCF57-9650-4CA8-8AB7-A1A72F810308}" srcOrd="0" destOrd="0" presId="urn:microsoft.com/office/officeart/2009/layout/CirclePictureHierarchy"/>
    <dgm:cxn modelId="{44333559-DFF8-4124-A0EC-6AB94FC8AFDA}" type="presOf" srcId="{B0CE13FE-8968-475E-A8AF-28C945F8F219}" destId="{B863FFD5-97A3-4023-A1EB-6C1B802F2435}" srcOrd="0" destOrd="0" presId="urn:microsoft.com/office/officeart/2009/layout/CirclePictureHierarchy"/>
    <dgm:cxn modelId="{55796A95-3584-4D0D-8AB5-6199240AA6DB}" srcId="{DE49955D-630D-4FE4-95EF-70CB3FC96A81}" destId="{2FAA79FF-DC00-4882-A444-72A999986C88}" srcOrd="1" destOrd="0" parTransId="{9E6E019F-2D97-479C-9C73-BBBD3C85499B}" sibTransId="{D4AA9988-E434-4D7B-AE6B-0E658323512A}"/>
    <dgm:cxn modelId="{14C6049B-E269-40DB-9EDA-2826B70C52A5}" type="presOf" srcId="{D9F58D5C-CA7E-4D0B-9E86-BA2B0F2F038C}" destId="{EF935553-98B8-4E02-8C53-A615CEA7CD5C}" srcOrd="0" destOrd="0" presId="urn:microsoft.com/office/officeart/2009/layout/CirclePictureHierarchy"/>
    <dgm:cxn modelId="{0FE2259C-24EE-4A44-85AE-3B37A153A644}" srcId="{DE49955D-630D-4FE4-95EF-70CB3FC96A81}" destId="{3A964787-FC04-4ABA-993B-513421FDA8F1}" srcOrd="0" destOrd="0" parTransId="{FD0C54BF-82A4-4EE0-84E2-90667FCDF0EC}" sibTransId="{FB39C30A-AEAF-4F12-A49E-92D5C575EB19}"/>
    <dgm:cxn modelId="{C52BDFA0-C572-4621-82F7-E921F74D1EF4}" srcId="{3A964787-FC04-4ABA-993B-513421FDA8F1}" destId="{12E92861-1C30-4330-8F8C-54628C4DD09D}" srcOrd="0" destOrd="0" parTransId="{4BBE036B-B639-463D-9922-44C33E072B1D}" sibTransId="{789743AE-C307-49AE-A46A-329CF415B653}"/>
    <dgm:cxn modelId="{580463B9-7A18-4D50-937D-F1FB62B832C0}" type="presOf" srcId="{4BBE036B-B639-463D-9922-44C33E072B1D}" destId="{DA31D77D-7FDD-4071-990B-F4E3EFEEB9BA}" srcOrd="0" destOrd="0" presId="urn:microsoft.com/office/officeart/2009/layout/CirclePictureHierarchy"/>
    <dgm:cxn modelId="{9DCAF4D4-96B5-4593-BBBD-4DCD3D0701AA}" type="presOf" srcId="{2FAA79FF-DC00-4882-A444-72A999986C88}" destId="{41A84AEF-8337-446D-98A9-8DAFB21F27BD}" srcOrd="0" destOrd="0" presId="urn:microsoft.com/office/officeart/2009/layout/CirclePictureHierarchy"/>
    <dgm:cxn modelId="{0512AED8-5F7A-438E-A38E-5A6269CCA925}" type="presOf" srcId="{9E6E019F-2D97-479C-9C73-BBBD3C85499B}" destId="{11810004-86D8-4767-8AFC-93FF28696A35}" srcOrd="0" destOrd="0" presId="urn:microsoft.com/office/officeart/2009/layout/CirclePictureHierarchy"/>
    <dgm:cxn modelId="{7D6EBDE9-F850-4C8B-AB91-02A20EA3A742}" srcId="{9D2E74AB-471F-49EF-9998-F02F1E4337C2}" destId="{D9F58D5C-CA7E-4D0B-9E86-BA2B0F2F038C}" srcOrd="0" destOrd="0" parTransId="{4168B302-2B05-4AB4-BCC9-8FF26541E9E5}" sibTransId="{7C4CA685-A78B-4413-B355-E0AB607D5CD9}"/>
    <dgm:cxn modelId="{1EBC5BEC-C3A8-47A2-811F-6875878A4440}" type="presOf" srcId="{FD0C54BF-82A4-4EE0-84E2-90667FCDF0EC}" destId="{5B0BD48A-DE10-4942-9692-35E8791CCFB9}" srcOrd="0" destOrd="0" presId="urn:microsoft.com/office/officeart/2009/layout/CirclePictureHierarchy"/>
    <dgm:cxn modelId="{61EC50EE-0499-4B6D-862E-DFBDE5EC026C}" type="presOf" srcId="{12E92861-1C30-4330-8F8C-54628C4DD09D}" destId="{00A21AC7-2D39-4570-A709-328C0B570BAC}" srcOrd="0" destOrd="0" presId="urn:microsoft.com/office/officeart/2009/layout/CirclePictureHierarchy"/>
    <dgm:cxn modelId="{62A2E5F1-125E-4258-9DB3-DAD32903A0EC}" type="presOf" srcId="{35C3D841-81A6-4040-B455-94A8BE0F6E64}" destId="{45DFD442-601F-48D9-BC2F-8C3316B99A1D}" srcOrd="0" destOrd="0" presId="urn:microsoft.com/office/officeart/2009/layout/CirclePictureHierarchy"/>
    <dgm:cxn modelId="{C30D7FF5-C7A1-41D9-962E-E24239802C5F}" type="presOf" srcId="{38AF5C9F-E5DA-4F94-9780-C899B3C4884B}" destId="{1E79AF07-54F7-4701-B23B-B522F72D9A1E}" srcOrd="0" destOrd="0" presId="urn:microsoft.com/office/officeart/2009/layout/CirclePictureHierarchy"/>
    <dgm:cxn modelId="{6FD318DA-F5FC-4012-BE4A-E61F4DBA5F91}" type="presParOf" srcId="{6ECE656E-CA99-40F4-BD3C-A1EE4F66D134}" destId="{19791124-5D53-4389-9267-C7A725543D85}" srcOrd="0" destOrd="0" presId="urn:microsoft.com/office/officeart/2009/layout/CirclePictureHierarchy"/>
    <dgm:cxn modelId="{B1A8D686-7714-44DB-B9D3-E746DD63D5DD}" type="presParOf" srcId="{19791124-5D53-4389-9267-C7A725543D85}" destId="{3EC9A7E6-3483-4AB1-A795-12565806093B}" srcOrd="0" destOrd="0" presId="urn:microsoft.com/office/officeart/2009/layout/CirclePictureHierarchy"/>
    <dgm:cxn modelId="{41DA9A24-2848-4569-AB31-AFAAA5C49EF5}" type="presParOf" srcId="{3EC9A7E6-3483-4AB1-A795-12565806093B}" destId="{DE761B9B-DAA7-46D6-B6BA-AB2F5F98474F}" srcOrd="0" destOrd="0" presId="urn:microsoft.com/office/officeart/2009/layout/CirclePictureHierarchy"/>
    <dgm:cxn modelId="{2EE63348-DF4E-4A2D-BC88-1FFE50D731F4}" type="presParOf" srcId="{3EC9A7E6-3483-4AB1-A795-12565806093B}" destId="{EF935553-98B8-4E02-8C53-A615CEA7CD5C}" srcOrd="1" destOrd="0" presId="urn:microsoft.com/office/officeart/2009/layout/CirclePictureHierarchy"/>
    <dgm:cxn modelId="{B1F7502E-AEAE-4128-A6D0-D02814ED5257}" type="presParOf" srcId="{19791124-5D53-4389-9267-C7A725543D85}" destId="{F6DDDEBC-1029-4658-A9C2-3312D154B556}" srcOrd="1" destOrd="0" presId="urn:microsoft.com/office/officeart/2009/layout/CirclePictureHierarchy"/>
    <dgm:cxn modelId="{3D530258-1E2A-4319-AC5E-88480C30037B}" type="presParOf" srcId="{6ECE656E-CA99-40F4-BD3C-A1EE4F66D134}" destId="{1159D740-F75C-4DBE-B0B7-9EDBE2796BAE}" srcOrd="1" destOrd="0" presId="urn:microsoft.com/office/officeart/2009/layout/CirclePictureHierarchy"/>
    <dgm:cxn modelId="{D3B22BD6-2845-43DF-9F11-A04D2276CC8A}" type="presParOf" srcId="{1159D740-F75C-4DBE-B0B7-9EDBE2796BAE}" destId="{D7727C08-591E-4634-856D-9E44C6E51C12}" srcOrd="0" destOrd="0" presId="urn:microsoft.com/office/officeart/2009/layout/CirclePictureHierarchy"/>
    <dgm:cxn modelId="{250AA6CA-977D-41AA-A796-1E6F852B186F}" type="presParOf" srcId="{D7727C08-591E-4634-856D-9E44C6E51C12}" destId="{FB7394DA-CC8F-49E2-A4AA-A55F3814F70B}" srcOrd="0" destOrd="0" presId="urn:microsoft.com/office/officeart/2009/layout/CirclePictureHierarchy"/>
    <dgm:cxn modelId="{CCF81411-5541-4B4F-A6F3-64FBEAA44106}" type="presParOf" srcId="{D7727C08-591E-4634-856D-9E44C6E51C12}" destId="{D2ECCF57-9650-4CA8-8AB7-A1A72F810308}" srcOrd="1" destOrd="0" presId="urn:microsoft.com/office/officeart/2009/layout/CirclePictureHierarchy"/>
    <dgm:cxn modelId="{5BC3F188-6995-4A9E-A34D-E6B4046C0D10}" type="presParOf" srcId="{1159D740-F75C-4DBE-B0B7-9EDBE2796BAE}" destId="{CFCEDB27-3ECB-41C1-BEC6-D8C41DC48540}" srcOrd="1" destOrd="0" presId="urn:microsoft.com/office/officeart/2009/layout/CirclePictureHierarchy"/>
    <dgm:cxn modelId="{C095E730-B36E-4AED-AD20-896716A8A31A}" type="presParOf" srcId="{6ECE656E-CA99-40F4-BD3C-A1EE4F66D134}" destId="{457DCC91-B491-42EC-AF5C-83B072AFAE86}" srcOrd="2" destOrd="0" presId="urn:microsoft.com/office/officeart/2009/layout/CirclePictureHierarchy"/>
    <dgm:cxn modelId="{55E7CAFD-79C8-419C-8526-EDB78498B827}" type="presParOf" srcId="{457DCC91-B491-42EC-AF5C-83B072AFAE86}" destId="{D9A25E93-BB57-45B1-B0CE-6F4BBAACD648}" srcOrd="0" destOrd="0" presId="urn:microsoft.com/office/officeart/2009/layout/CirclePictureHierarchy"/>
    <dgm:cxn modelId="{50A5D6EC-3B38-4431-9331-0E5A051A4E03}" type="presParOf" srcId="{D9A25E93-BB57-45B1-B0CE-6F4BBAACD648}" destId="{B8A67DB0-89BB-4C4B-BDC4-5480C1EF1374}" srcOrd="0" destOrd="0" presId="urn:microsoft.com/office/officeart/2009/layout/CirclePictureHierarchy"/>
    <dgm:cxn modelId="{14DC6063-1CA9-4C24-B091-1E80041CF4E1}" type="presParOf" srcId="{D9A25E93-BB57-45B1-B0CE-6F4BBAACD648}" destId="{CFC2427C-C9CA-4A58-88D9-4C1450F63EEA}" srcOrd="1" destOrd="0" presId="urn:microsoft.com/office/officeart/2009/layout/CirclePictureHierarchy"/>
    <dgm:cxn modelId="{E0821EF2-BD19-41FE-A49A-2976071D66C9}" type="presParOf" srcId="{457DCC91-B491-42EC-AF5C-83B072AFAE86}" destId="{B520AC09-5CCC-469F-A86D-D1CE4887F435}" srcOrd="1" destOrd="0" presId="urn:microsoft.com/office/officeart/2009/layout/CirclePictureHierarchy"/>
    <dgm:cxn modelId="{C5E74735-0EEC-4275-8A75-9CEC6BE84017}" type="presParOf" srcId="{B520AC09-5CCC-469F-A86D-D1CE4887F435}" destId="{5B0BD48A-DE10-4942-9692-35E8791CCFB9}" srcOrd="0" destOrd="0" presId="urn:microsoft.com/office/officeart/2009/layout/CirclePictureHierarchy"/>
    <dgm:cxn modelId="{5D83B4C5-6B35-489B-9B7E-6D4D8DA8C7DE}" type="presParOf" srcId="{B520AC09-5CCC-469F-A86D-D1CE4887F435}" destId="{DA624963-6C97-443D-9EBB-E4AD04A193A4}" srcOrd="1" destOrd="0" presId="urn:microsoft.com/office/officeart/2009/layout/CirclePictureHierarchy"/>
    <dgm:cxn modelId="{04C5CEC5-CA00-4BA8-8BD2-D24EF72D417C}" type="presParOf" srcId="{DA624963-6C97-443D-9EBB-E4AD04A193A4}" destId="{DA6AEB81-5F62-4854-81F3-0E0927858895}" srcOrd="0" destOrd="0" presId="urn:microsoft.com/office/officeart/2009/layout/CirclePictureHierarchy"/>
    <dgm:cxn modelId="{E9F9A88A-56D5-4A4A-A0C0-91D7FB3828D6}" type="presParOf" srcId="{DA6AEB81-5F62-4854-81F3-0E0927858895}" destId="{40E834BB-641E-47A2-B9C4-8CB4A936DFF0}" srcOrd="0" destOrd="0" presId="urn:microsoft.com/office/officeart/2009/layout/CirclePictureHierarchy"/>
    <dgm:cxn modelId="{B9A03076-1112-4A6C-8E7C-F64E01DC7CE7}" type="presParOf" srcId="{DA6AEB81-5F62-4854-81F3-0E0927858895}" destId="{273AE220-230C-4E55-B483-7B160736A54A}" srcOrd="1" destOrd="0" presId="urn:microsoft.com/office/officeart/2009/layout/CirclePictureHierarchy"/>
    <dgm:cxn modelId="{A6ABF4A2-9153-4CD1-957D-8EE853899F24}" type="presParOf" srcId="{DA624963-6C97-443D-9EBB-E4AD04A193A4}" destId="{C7E26AF5-F8D1-47EA-8C4E-B711DA66FED8}" srcOrd="1" destOrd="0" presId="urn:microsoft.com/office/officeart/2009/layout/CirclePictureHierarchy"/>
    <dgm:cxn modelId="{095DCC24-3256-4882-9CB2-B7BFEE298D56}" type="presParOf" srcId="{C7E26AF5-F8D1-47EA-8C4E-B711DA66FED8}" destId="{DA31D77D-7FDD-4071-990B-F4E3EFEEB9BA}" srcOrd="0" destOrd="0" presId="urn:microsoft.com/office/officeart/2009/layout/CirclePictureHierarchy"/>
    <dgm:cxn modelId="{AC5E46EC-AADF-4898-B4B1-E7F6EA2D7272}" type="presParOf" srcId="{C7E26AF5-F8D1-47EA-8C4E-B711DA66FED8}" destId="{113474EB-E2D8-4E98-A839-78227336E90A}" srcOrd="1" destOrd="0" presId="urn:microsoft.com/office/officeart/2009/layout/CirclePictureHierarchy"/>
    <dgm:cxn modelId="{EAD362A5-C997-4534-A925-69DBCB7F4E5F}" type="presParOf" srcId="{113474EB-E2D8-4E98-A839-78227336E90A}" destId="{BCAB8221-21EE-45EF-90AC-728DDB7B294D}" srcOrd="0" destOrd="0" presId="urn:microsoft.com/office/officeart/2009/layout/CirclePictureHierarchy"/>
    <dgm:cxn modelId="{C51CEFE5-D042-470A-BD60-42F5687E55DD}" type="presParOf" srcId="{BCAB8221-21EE-45EF-90AC-728DDB7B294D}" destId="{84B58512-4D9F-4D81-BBAA-191A191C86D8}" srcOrd="0" destOrd="0" presId="urn:microsoft.com/office/officeart/2009/layout/CirclePictureHierarchy"/>
    <dgm:cxn modelId="{A421DC44-B630-426C-9484-12E1802E135F}" type="presParOf" srcId="{BCAB8221-21EE-45EF-90AC-728DDB7B294D}" destId="{00A21AC7-2D39-4570-A709-328C0B570BAC}" srcOrd="1" destOrd="0" presId="urn:microsoft.com/office/officeart/2009/layout/CirclePictureHierarchy"/>
    <dgm:cxn modelId="{62AB041A-1261-4540-AE70-3CEFD971C425}" type="presParOf" srcId="{113474EB-E2D8-4E98-A839-78227336E90A}" destId="{7EC33C5D-56C9-4B97-9C96-434E9B80AF3A}" srcOrd="1" destOrd="0" presId="urn:microsoft.com/office/officeart/2009/layout/CirclePictureHierarchy"/>
    <dgm:cxn modelId="{340C8A5D-0583-4215-B184-2755C5F4C221}" type="presParOf" srcId="{B520AC09-5CCC-469F-A86D-D1CE4887F435}" destId="{11810004-86D8-4767-8AFC-93FF28696A35}" srcOrd="2" destOrd="0" presId="urn:microsoft.com/office/officeart/2009/layout/CirclePictureHierarchy"/>
    <dgm:cxn modelId="{FADBC383-F7DE-40AC-8CCB-19368D9CEC71}" type="presParOf" srcId="{B520AC09-5CCC-469F-A86D-D1CE4887F435}" destId="{A215B822-3E40-4E14-B3A6-C7347CCBF6BD}" srcOrd="3" destOrd="0" presId="urn:microsoft.com/office/officeart/2009/layout/CirclePictureHierarchy"/>
    <dgm:cxn modelId="{64EE8622-49D3-4462-B06A-C0FD72EC55E2}" type="presParOf" srcId="{A215B822-3E40-4E14-B3A6-C7347CCBF6BD}" destId="{9CF42897-60C1-4D89-A50E-CFA760E7B1C3}" srcOrd="0" destOrd="0" presId="urn:microsoft.com/office/officeart/2009/layout/CirclePictureHierarchy"/>
    <dgm:cxn modelId="{158A1453-0E70-4B71-9074-5049CC8CAAFE}" type="presParOf" srcId="{9CF42897-60C1-4D89-A50E-CFA760E7B1C3}" destId="{47FAF4BB-C481-4B93-8B4C-F300EEDDB1D2}" srcOrd="0" destOrd="0" presId="urn:microsoft.com/office/officeart/2009/layout/CirclePictureHierarchy"/>
    <dgm:cxn modelId="{C6B76883-D3D4-4CF4-935F-24379E547837}" type="presParOf" srcId="{9CF42897-60C1-4D89-A50E-CFA760E7B1C3}" destId="{41A84AEF-8337-446D-98A9-8DAFB21F27BD}" srcOrd="1" destOrd="0" presId="urn:microsoft.com/office/officeart/2009/layout/CirclePictureHierarchy"/>
    <dgm:cxn modelId="{E21095A8-E168-4143-9C19-A40123B46D01}" type="presParOf" srcId="{A215B822-3E40-4E14-B3A6-C7347CCBF6BD}" destId="{49A355CD-9EFD-4257-871B-C4A62999644E}" srcOrd="1" destOrd="0" presId="urn:microsoft.com/office/officeart/2009/layout/CirclePictureHierarchy"/>
    <dgm:cxn modelId="{79570422-BF1F-45DC-90A2-1FA0E251353F}" type="presParOf" srcId="{49A355CD-9EFD-4257-871B-C4A62999644E}" destId="{B863FFD5-97A3-4023-A1EB-6C1B802F2435}" srcOrd="0" destOrd="0" presId="urn:microsoft.com/office/officeart/2009/layout/CirclePictureHierarchy"/>
    <dgm:cxn modelId="{6913457D-6EFF-4C5E-A3CE-C43612795EC8}" type="presParOf" srcId="{49A355CD-9EFD-4257-871B-C4A62999644E}" destId="{F88DDEA9-E06E-4013-9555-C58785649065}" srcOrd="1" destOrd="0" presId="urn:microsoft.com/office/officeart/2009/layout/CirclePictureHierarchy"/>
    <dgm:cxn modelId="{44F248BF-E7F7-4EE9-A194-16A7A0E4BE60}" type="presParOf" srcId="{F88DDEA9-E06E-4013-9555-C58785649065}" destId="{6582E215-7F60-4994-99F1-93861DF4DD9C}" srcOrd="0" destOrd="0" presId="urn:microsoft.com/office/officeart/2009/layout/CirclePictureHierarchy"/>
    <dgm:cxn modelId="{6EC16117-1C17-4C1D-8530-FB13EA8F416F}" type="presParOf" srcId="{6582E215-7F60-4994-99F1-93861DF4DD9C}" destId="{2659D0B0-DFAD-4A26-AD81-83576EBABE1A}" srcOrd="0" destOrd="0" presId="urn:microsoft.com/office/officeart/2009/layout/CirclePictureHierarchy"/>
    <dgm:cxn modelId="{E3F81BBD-2FCC-44F5-957D-1435B89E8DBC}" type="presParOf" srcId="{6582E215-7F60-4994-99F1-93861DF4DD9C}" destId="{1E79AF07-54F7-4701-B23B-B522F72D9A1E}" srcOrd="1" destOrd="0" presId="urn:microsoft.com/office/officeart/2009/layout/CirclePictureHierarchy"/>
    <dgm:cxn modelId="{357E0E90-9E3C-4A97-A6A8-EFAFBF480F37}" type="presParOf" srcId="{F88DDEA9-E06E-4013-9555-C58785649065}" destId="{082FE2DB-EA22-464D-83C9-838692A32A6F}" srcOrd="1" destOrd="0" presId="urn:microsoft.com/office/officeart/2009/layout/CirclePictureHierarchy"/>
    <dgm:cxn modelId="{4D55B473-2F72-4A66-91D7-4D9B244CE87E}" type="presParOf" srcId="{082FE2DB-EA22-464D-83C9-838692A32A6F}" destId="{15646732-E7FC-404D-83B2-6CA6D34249C8}" srcOrd="0" destOrd="0" presId="urn:microsoft.com/office/officeart/2009/layout/CirclePictureHierarchy"/>
    <dgm:cxn modelId="{7E1CA19A-01F9-4430-8901-9D58CBECAA90}" type="presParOf" srcId="{082FE2DB-EA22-464D-83C9-838692A32A6F}" destId="{2D007991-D78A-41B8-8088-5BED5E28CCE3}" srcOrd="1" destOrd="0" presId="urn:microsoft.com/office/officeart/2009/layout/CirclePictureHierarchy"/>
    <dgm:cxn modelId="{97E93BF6-630E-439A-83E9-3C2843FB96A1}" type="presParOf" srcId="{2D007991-D78A-41B8-8088-5BED5E28CCE3}" destId="{DEFD80EC-D04C-49E5-85BF-DD2283910D4A}" srcOrd="0" destOrd="0" presId="urn:microsoft.com/office/officeart/2009/layout/CirclePictureHierarchy"/>
    <dgm:cxn modelId="{D476043E-AA82-4617-9402-EF9BAF1F22CB}" type="presParOf" srcId="{DEFD80EC-D04C-49E5-85BF-DD2283910D4A}" destId="{0294E20E-3A77-4C8E-B368-5EF0DF10D543}" srcOrd="0" destOrd="0" presId="urn:microsoft.com/office/officeart/2009/layout/CirclePictureHierarchy"/>
    <dgm:cxn modelId="{77020093-2A24-4CB2-AC1C-C3751D5BEFFB}" type="presParOf" srcId="{DEFD80EC-D04C-49E5-85BF-DD2283910D4A}" destId="{45DFD442-601F-48D9-BC2F-8C3316B99A1D}" srcOrd="1" destOrd="0" presId="urn:microsoft.com/office/officeart/2009/layout/CirclePictureHierarchy"/>
    <dgm:cxn modelId="{340A10C9-FEB9-46A8-956B-461E3549CB21}" type="presParOf" srcId="{2D007991-D78A-41B8-8088-5BED5E28CCE3}" destId="{420E7AAC-AD0C-4B9A-A31C-9ABE285F7D8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46732-E7FC-404D-83B2-6CA6D34249C8}">
      <dsp:nvSpPr>
        <dsp:cNvPr id="0" name=""/>
        <dsp:cNvSpPr/>
      </dsp:nvSpPr>
      <dsp:spPr>
        <a:xfrm>
          <a:off x="5691657" y="3281361"/>
          <a:ext cx="91440" cy="2450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016"/>
              </a:lnTo>
            </a:path>
          </a:pathLst>
        </a:custGeom>
        <a:noFill/>
        <a:ln w="12700" cap="flat" cmpd="sng" algn="ctr">
          <a:solidFill>
            <a:srgbClr val="FF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3FFD5-97A3-4023-A1EB-6C1B802F2435}">
      <dsp:nvSpPr>
        <dsp:cNvPr id="0" name=""/>
        <dsp:cNvSpPr/>
      </dsp:nvSpPr>
      <dsp:spPr>
        <a:xfrm>
          <a:off x="5691657" y="2258517"/>
          <a:ext cx="91440" cy="2450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016"/>
              </a:lnTo>
            </a:path>
          </a:pathLst>
        </a:custGeom>
        <a:noFill/>
        <a:ln w="12700" cap="flat" cmpd="sng" algn="ctr">
          <a:solidFill>
            <a:srgbClr val="FF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10004-86D8-4767-8AFC-93FF28696A35}">
      <dsp:nvSpPr>
        <dsp:cNvPr id="0" name=""/>
        <dsp:cNvSpPr/>
      </dsp:nvSpPr>
      <dsp:spPr>
        <a:xfrm>
          <a:off x="4667862" y="1235672"/>
          <a:ext cx="1069514" cy="245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80"/>
              </a:lnTo>
              <a:lnTo>
                <a:pt x="1069514" y="123480"/>
              </a:lnTo>
              <a:lnTo>
                <a:pt x="1069514" y="245016"/>
              </a:lnTo>
            </a:path>
          </a:pathLst>
        </a:custGeom>
        <a:noFill/>
        <a:ln w="12700" cap="flat" cmpd="sng" algn="ctr">
          <a:solidFill>
            <a:srgbClr val="FF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1D77D-7FDD-4071-990B-F4E3EFEEB9BA}">
      <dsp:nvSpPr>
        <dsp:cNvPr id="0" name=""/>
        <dsp:cNvSpPr/>
      </dsp:nvSpPr>
      <dsp:spPr>
        <a:xfrm>
          <a:off x="3552628" y="2258517"/>
          <a:ext cx="91440" cy="2450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016"/>
              </a:lnTo>
            </a:path>
          </a:pathLst>
        </a:custGeom>
        <a:noFill/>
        <a:ln w="12700" cap="flat" cmpd="sng" algn="ctr">
          <a:solidFill>
            <a:srgbClr val="FF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BD48A-DE10-4942-9692-35E8791CCFB9}">
      <dsp:nvSpPr>
        <dsp:cNvPr id="0" name=""/>
        <dsp:cNvSpPr/>
      </dsp:nvSpPr>
      <dsp:spPr>
        <a:xfrm>
          <a:off x="3598348" y="1235672"/>
          <a:ext cx="1069514" cy="245016"/>
        </a:xfrm>
        <a:custGeom>
          <a:avLst/>
          <a:gdLst/>
          <a:ahLst/>
          <a:cxnLst/>
          <a:rect l="0" t="0" r="0" b="0"/>
          <a:pathLst>
            <a:path>
              <a:moveTo>
                <a:pt x="1069514" y="0"/>
              </a:moveTo>
              <a:lnTo>
                <a:pt x="1069514" y="123480"/>
              </a:lnTo>
              <a:lnTo>
                <a:pt x="0" y="123480"/>
              </a:lnTo>
              <a:lnTo>
                <a:pt x="0" y="245016"/>
              </a:lnTo>
            </a:path>
          </a:pathLst>
        </a:custGeom>
        <a:noFill/>
        <a:ln w="12700" cap="flat" cmpd="sng" algn="ctr">
          <a:solidFill>
            <a:srgbClr val="FF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61B9B-DAA7-46D6-B6BA-AB2F5F98474F}">
      <dsp:nvSpPr>
        <dsp:cNvPr id="0" name=""/>
        <dsp:cNvSpPr/>
      </dsp:nvSpPr>
      <dsp:spPr>
        <a:xfrm>
          <a:off x="890" y="457843"/>
          <a:ext cx="777828" cy="7778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F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35553-98B8-4E02-8C53-A615CEA7CD5C}">
      <dsp:nvSpPr>
        <dsp:cNvPr id="0" name=""/>
        <dsp:cNvSpPr/>
      </dsp:nvSpPr>
      <dsp:spPr>
        <a:xfrm>
          <a:off x="778719" y="455899"/>
          <a:ext cx="1166743" cy="77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Iscriviti al test</a:t>
          </a:r>
        </a:p>
      </dsp:txBody>
      <dsp:txXfrm>
        <a:off x="778719" y="455899"/>
        <a:ext cx="1166743" cy="777828"/>
      </dsp:txXfrm>
    </dsp:sp>
    <dsp:sp modelId="{FB7394DA-CC8F-49E2-A4AA-A55F3814F70B}">
      <dsp:nvSpPr>
        <dsp:cNvPr id="0" name=""/>
        <dsp:cNvSpPr/>
      </dsp:nvSpPr>
      <dsp:spPr>
        <a:xfrm>
          <a:off x="2139919" y="457843"/>
          <a:ext cx="777828" cy="77782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F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CCF57-9650-4CA8-8AB7-A1A72F810308}">
      <dsp:nvSpPr>
        <dsp:cNvPr id="0" name=""/>
        <dsp:cNvSpPr/>
      </dsp:nvSpPr>
      <dsp:spPr>
        <a:xfrm>
          <a:off x="2917748" y="455899"/>
          <a:ext cx="1166743" cy="77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Sostieni il test</a:t>
          </a:r>
        </a:p>
      </dsp:txBody>
      <dsp:txXfrm>
        <a:off x="2917748" y="455899"/>
        <a:ext cx="1166743" cy="777828"/>
      </dsp:txXfrm>
    </dsp:sp>
    <dsp:sp modelId="{B8A67DB0-89BB-4C4B-BDC4-5480C1EF1374}">
      <dsp:nvSpPr>
        <dsp:cNvPr id="0" name=""/>
        <dsp:cNvSpPr/>
      </dsp:nvSpPr>
      <dsp:spPr>
        <a:xfrm>
          <a:off x="4278948" y="457843"/>
          <a:ext cx="777828" cy="77782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F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2427C-C9CA-4A58-88D9-4C1450F63EEA}">
      <dsp:nvSpPr>
        <dsp:cNvPr id="0" name=""/>
        <dsp:cNvSpPr/>
      </dsp:nvSpPr>
      <dsp:spPr>
        <a:xfrm>
          <a:off x="5056777" y="455899"/>
          <a:ext cx="1166743" cy="77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Esito Test</a:t>
          </a:r>
        </a:p>
      </dsp:txBody>
      <dsp:txXfrm>
        <a:off x="5056777" y="455899"/>
        <a:ext cx="1166743" cy="777828"/>
      </dsp:txXfrm>
    </dsp:sp>
    <dsp:sp modelId="{40E834BB-641E-47A2-B9C4-8CB4A936DFF0}">
      <dsp:nvSpPr>
        <dsp:cNvPr id="0" name=""/>
        <dsp:cNvSpPr/>
      </dsp:nvSpPr>
      <dsp:spPr>
        <a:xfrm>
          <a:off x="3209433" y="1480688"/>
          <a:ext cx="777828" cy="77782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F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AE220-230C-4E55-B483-7B160736A54A}">
      <dsp:nvSpPr>
        <dsp:cNvPr id="0" name=""/>
        <dsp:cNvSpPr/>
      </dsp:nvSpPr>
      <dsp:spPr>
        <a:xfrm>
          <a:off x="3987262" y="1478743"/>
          <a:ext cx="1166743" cy="77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OK</a:t>
          </a:r>
          <a:endParaRPr lang="it-IT" sz="1100" kern="1200" dirty="0"/>
        </a:p>
      </dsp:txBody>
      <dsp:txXfrm>
        <a:off x="3987262" y="1478743"/>
        <a:ext cx="1166743" cy="777828"/>
      </dsp:txXfrm>
    </dsp:sp>
    <dsp:sp modelId="{84B58512-4D9F-4D81-BBAA-191A191C86D8}">
      <dsp:nvSpPr>
        <dsp:cNvPr id="0" name=""/>
        <dsp:cNvSpPr/>
      </dsp:nvSpPr>
      <dsp:spPr>
        <a:xfrm>
          <a:off x="3209433" y="2503533"/>
          <a:ext cx="777828" cy="777828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F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21AC7-2D39-4570-A709-328C0B570BAC}">
      <dsp:nvSpPr>
        <dsp:cNvPr id="0" name=""/>
        <dsp:cNvSpPr/>
      </dsp:nvSpPr>
      <dsp:spPr>
        <a:xfrm>
          <a:off x="3987262" y="2501588"/>
          <a:ext cx="1166743" cy="77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Immatricolazione</a:t>
          </a:r>
        </a:p>
      </dsp:txBody>
      <dsp:txXfrm>
        <a:off x="3987262" y="2501588"/>
        <a:ext cx="1166743" cy="777828"/>
      </dsp:txXfrm>
    </dsp:sp>
    <dsp:sp modelId="{47FAF4BB-C481-4B93-8B4C-F300EEDDB1D2}">
      <dsp:nvSpPr>
        <dsp:cNvPr id="0" name=""/>
        <dsp:cNvSpPr/>
      </dsp:nvSpPr>
      <dsp:spPr>
        <a:xfrm>
          <a:off x="5348462" y="1480688"/>
          <a:ext cx="777828" cy="777828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F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84AEF-8337-446D-98A9-8DAFB21F27BD}">
      <dsp:nvSpPr>
        <dsp:cNvPr id="0" name=""/>
        <dsp:cNvSpPr/>
      </dsp:nvSpPr>
      <dsp:spPr>
        <a:xfrm>
          <a:off x="6126291" y="1478743"/>
          <a:ext cx="1166743" cy="77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KO</a:t>
          </a:r>
          <a:endParaRPr lang="it-IT" sz="1100" kern="1200" dirty="0"/>
        </a:p>
      </dsp:txBody>
      <dsp:txXfrm>
        <a:off x="6126291" y="1478743"/>
        <a:ext cx="1166743" cy="777828"/>
      </dsp:txXfrm>
    </dsp:sp>
    <dsp:sp modelId="{2659D0B0-DFAD-4A26-AD81-83576EBABE1A}">
      <dsp:nvSpPr>
        <dsp:cNvPr id="0" name=""/>
        <dsp:cNvSpPr/>
      </dsp:nvSpPr>
      <dsp:spPr>
        <a:xfrm>
          <a:off x="5348462" y="2503533"/>
          <a:ext cx="777828" cy="777828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F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9AF07-54F7-4701-B23B-B522F72D9A1E}">
      <dsp:nvSpPr>
        <dsp:cNvPr id="0" name=""/>
        <dsp:cNvSpPr/>
      </dsp:nvSpPr>
      <dsp:spPr>
        <a:xfrm>
          <a:off x="6126291" y="2501588"/>
          <a:ext cx="1166743" cy="77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Immatricolazione</a:t>
          </a:r>
        </a:p>
      </dsp:txBody>
      <dsp:txXfrm>
        <a:off x="6126291" y="2501588"/>
        <a:ext cx="1166743" cy="777828"/>
      </dsp:txXfrm>
    </dsp:sp>
    <dsp:sp modelId="{0294E20E-3A77-4C8E-B368-5EF0DF10D543}">
      <dsp:nvSpPr>
        <dsp:cNvPr id="0" name=""/>
        <dsp:cNvSpPr/>
      </dsp:nvSpPr>
      <dsp:spPr>
        <a:xfrm>
          <a:off x="5348462" y="3526378"/>
          <a:ext cx="777828" cy="777828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F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FD442-601F-48D9-BC2F-8C3316B99A1D}">
      <dsp:nvSpPr>
        <dsp:cNvPr id="0" name=""/>
        <dsp:cNvSpPr/>
      </dsp:nvSpPr>
      <dsp:spPr>
        <a:xfrm>
          <a:off x="6126291" y="3524433"/>
          <a:ext cx="1166743" cy="77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kern="1200" dirty="0"/>
            <a:t>Recupero OFA</a:t>
          </a:r>
        </a:p>
      </dsp:txBody>
      <dsp:txXfrm>
        <a:off x="6126291" y="3524433"/>
        <a:ext cx="1166743" cy="777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40D7045-9255-E947-B6AE-7BFBA280817C}" type="datetimeFigureOut">
              <a:rPr lang="it-IT" smtClean="0"/>
              <a:t>11/09/2024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664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565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021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07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79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98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40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70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855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05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99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33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5BBF5B6-31C4-4BDC-A474-09BF69D00B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1801" y="2330164"/>
            <a:ext cx="7886700" cy="795080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Titolo_Arial</a:t>
            </a:r>
            <a:r>
              <a:rPr lang="it-IT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it-IT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50pt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75FD1B4-BD36-4041-A9C9-DAF49CEB83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1801" y="3247578"/>
            <a:ext cx="7886700" cy="795079"/>
          </a:xfrm>
          <a:prstGeom prst="rect">
            <a:avLst/>
          </a:prstGeom>
        </p:spPr>
        <p:txBody>
          <a:bodyPr/>
          <a:lstStyle>
            <a:lvl1pPr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Sottotitolo_Arial</a:t>
            </a:r>
            <a:r>
              <a:rPr lang="it-IT" dirty="0"/>
              <a:t> 40pt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DB9FF1D-DAE9-4957-B599-C6B8B209B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2212" y="4433558"/>
            <a:ext cx="5246165" cy="37643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1BDCF4A3-46D7-4603-8D04-616F017FCB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2213" y="4749265"/>
            <a:ext cx="5471634" cy="304988"/>
          </a:xfrm>
          <a:prstGeom prst="rect">
            <a:avLst/>
          </a:prstGeom>
        </p:spPr>
        <p:txBody>
          <a:bodyPr/>
          <a:lstStyle>
            <a:lvl1pPr>
              <a:buNone/>
              <a:defRPr sz="15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corsivo 15pt</a:t>
            </a:r>
          </a:p>
        </p:txBody>
      </p:sp>
    </p:spTree>
    <p:extLst>
      <p:ext uri="{BB962C8B-B14F-4D97-AF65-F5344CB8AC3E}">
        <p14:creationId xmlns:p14="http://schemas.microsoft.com/office/powerpoint/2010/main" val="288319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80D3EDE0-84D3-4FA1-8768-7A7D34BD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8" y="1510661"/>
            <a:ext cx="7886700" cy="430888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973" y="2110222"/>
            <a:ext cx="7886841" cy="3996215"/>
          </a:xfrm>
          <a:prstGeom prst="rect">
            <a:avLst/>
          </a:prstGeom>
        </p:spPr>
        <p:txBody>
          <a:bodyPr/>
          <a:lstStyle>
            <a:lvl1pPr>
              <a:buFont typeface="Courier New" panose="02070309020205020404" pitchFamily="49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Segnaposto testo 19">
            <a:extLst>
              <a:ext uri="{FF2B5EF4-FFF2-40B4-BE49-F238E27FC236}">
                <a16:creationId xmlns:a16="http://schemas.microsoft.com/office/drawing/2014/main" id="{37D8B424-C818-4FA2-9F43-383AC97ADC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80" y="660757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Titolo Sottotitolo (Arial 11pt) _ Relatore Carica relatore (Arial 9pt)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7799253" y="6598097"/>
            <a:ext cx="101907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11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‹N›</a:t>
            </a:fld>
            <a:endParaRPr lang="it-IT" sz="11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8996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_immagine+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E71DFBC-4F9A-4B50-8FBD-C15FBA02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55" y="1183055"/>
            <a:ext cx="7886700" cy="348887"/>
          </a:xfrm>
          <a:prstGeom prst="rect">
            <a:avLst/>
          </a:prstGeom>
        </p:spPr>
        <p:txBody>
          <a:bodyPr/>
          <a:lstStyle>
            <a:lvl1pPr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51875AF1-D9A8-4ED0-AC76-D19C1BA87D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6580" y="1738106"/>
            <a:ext cx="5399999" cy="3645992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4D8622F-9F00-41E1-A968-CE27A3D0DF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581" y="5406475"/>
            <a:ext cx="5399998" cy="268469"/>
          </a:xfrm>
          <a:prstGeom prst="rect">
            <a:avLst/>
          </a:prstGeom>
        </p:spPr>
        <p:txBody>
          <a:bodyPr/>
          <a:lstStyle>
            <a:lvl1pPr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Didascalia immagine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CED17BD7-2996-4E52-AB56-D1D4FE6F76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0419" y="1672225"/>
            <a:ext cx="3117275" cy="384549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7829909F-CCCA-4D7E-B2AF-2AD172D414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580" y="6607575"/>
            <a:ext cx="7590251" cy="250425"/>
          </a:xfrm>
          <a:prstGeom prst="rect">
            <a:avLst/>
          </a:prstGeom>
        </p:spPr>
        <p:txBody>
          <a:bodyPr/>
          <a:lstStyle>
            <a:lvl1pPr>
              <a:buNone/>
              <a:defRPr sz="11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Titolo Sottotitolo (Arial 11pt) _ Relatore Carica relatore (Arial 9pt)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8BFC23B-6029-4CF6-BDFB-87CED34763FF}"/>
              </a:ext>
            </a:extLst>
          </p:cNvPr>
          <p:cNvSpPr txBox="1"/>
          <p:nvPr userDrawn="1"/>
        </p:nvSpPr>
        <p:spPr>
          <a:xfrm>
            <a:off x="7799253" y="6598097"/>
            <a:ext cx="101907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11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‹N›</a:t>
            </a:fld>
            <a:endParaRPr lang="it-IT" sz="11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0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copert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91EA16DA-C051-4DE1-BC62-ACA5EEFA4E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641" y="1995650"/>
            <a:ext cx="8166948" cy="764719"/>
          </a:xfrm>
          <a:prstGeom prst="rect">
            <a:avLst/>
          </a:prstGeom>
        </p:spPr>
        <p:txBody>
          <a:bodyPr/>
          <a:lstStyle>
            <a:lvl1pPr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Conclusione_Arial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45pt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C061A7DF-BBC8-4D30-A08B-77CC49483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597" y="3256370"/>
            <a:ext cx="8261350" cy="477707"/>
          </a:xfrm>
          <a:prstGeom prst="rect">
            <a:avLst/>
          </a:prstGeom>
        </p:spPr>
        <p:txBody>
          <a:bodyPr/>
          <a:lstStyle>
            <a:lvl1pPr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Titolo_Arial</a:t>
            </a:r>
            <a:r>
              <a:rPr lang="it-IT" dirty="0"/>
              <a:t> </a:t>
            </a:r>
            <a:r>
              <a:rPr lang="it-IT" dirty="0" err="1"/>
              <a:t>Bold</a:t>
            </a:r>
            <a:r>
              <a:rPr lang="it-IT" dirty="0"/>
              <a:t> 30pt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4F0ABCB7-31A6-496B-AD17-F77B84CB9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641" y="3734078"/>
            <a:ext cx="8261306" cy="486349"/>
          </a:xfrm>
          <a:prstGeom prst="rect">
            <a:avLst/>
          </a:prstGeom>
        </p:spPr>
        <p:txBody>
          <a:bodyPr/>
          <a:lstStyle>
            <a:lvl1pPr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Sottotitolo_Arial</a:t>
            </a:r>
            <a:r>
              <a:rPr lang="it-IT" dirty="0"/>
              <a:t> 25pt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044A7CD4-EF29-4642-ACF5-AC1EB3178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97" y="4624368"/>
            <a:ext cx="6249988" cy="31865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Relatore_Arial</a:t>
            </a:r>
            <a:r>
              <a:rPr lang="it-IT" dirty="0"/>
              <a:t> 20pt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D07DE807-7EFE-48B4-81E7-589431F10E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641" y="4943021"/>
            <a:ext cx="6249988" cy="280089"/>
          </a:xfrm>
          <a:prstGeom prst="rect">
            <a:avLst/>
          </a:prstGeom>
        </p:spPr>
        <p:txBody>
          <a:bodyPr/>
          <a:lstStyle>
            <a:lvl1pPr>
              <a:buNone/>
              <a:defRPr sz="15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Ruolo </a:t>
            </a:r>
            <a:r>
              <a:rPr lang="it-IT" dirty="0" err="1"/>
              <a:t>relatore_Arial</a:t>
            </a:r>
            <a:r>
              <a:rPr lang="it-IT" dirty="0"/>
              <a:t> corsivo 15pt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9517D058-2E7E-44D5-A849-24ED5F4E9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1" y="5223111"/>
            <a:ext cx="6249988" cy="323164"/>
          </a:xfrm>
          <a:prstGeom prst="rect">
            <a:avLst/>
          </a:prstGeom>
        </p:spPr>
        <p:txBody>
          <a:bodyPr/>
          <a:lstStyle>
            <a:lvl1pPr>
              <a:buNone/>
              <a:defRPr sz="15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err="1"/>
              <a:t>email_Arial</a:t>
            </a:r>
            <a:r>
              <a:rPr lang="it-IT" dirty="0"/>
              <a:t> corsivo 15pt</a:t>
            </a:r>
          </a:p>
        </p:txBody>
      </p:sp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B65FE21C-997A-4B8A-9D0E-D086916D47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8400" y="6609227"/>
            <a:ext cx="7574104" cy="248773"/>
          </a:xfrm>
          <a:prstGeom prst="rect">
            <a:avLst/>
          </a:prstGeom>
        </p:spPr>
        <p:txBody>
          <a:bodyPr/>
          <a:lstStyle>
            <a:lvl1pPr>
              <a:buNone/>
              <a:defRPr sz="1100">
                <a:solidFill>
                  <a:srgbClr val="004C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Titolo Sottotitolo (Arial 11pt) _ Relatore | Carica relatore (Arial 9pt)</a:t>
            </a:r>
          </a:p>
        </p:txBody>
      </p:sp>
    </p:spTree>
    <p:extLst>
      <p:ext uri="{BB962C8B-B14F-4D97-AF65-F5344CB8AC3E}">
        <p14:creationId xmlns:p14="http://schemas.microsoft.com/office/powerpoint/2010/main" val="206048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11/09/2024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67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27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  <p:sldLayoutId id="2147483670" r:id="rId4"/>
    <p:sldLayoutId id="214748367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www.scienze.unifi.it/upload/sub/prova_verifica_conoscenze/BANDO_PROVA_DI_VERIFICA_SMFN_2024_2025_prot..pdf" TargetMode="External"/><Relationship Id="rId7" Type="http://schemas.openxmlformats.org/officeDocument/2006/relationships/hyperlink" Target="https://www.scienze.unifi.it/vp-432-prova-di-verifica-delle-conoscenze-in-ingresso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svg"/><Relationship Id="rId11" Type="http://schemas.openxmlformats.org/officeDocument/2006/relationships/image" Target="../media/image47.svg"/><Relationship Id="rId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hyperlink" Target="https://www.scienze.unifi.it/vp-255-recupero-ofa.html" TargetMode="External"/><Relationship Id="rId9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kairos.unifi.it/agendawe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cienze.unifi.it/vp-107-calendario-didattico-e-orario-delle-lezioni.html" TargetMode="Externa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5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Relationship Id="rId9" Type="http://schemas.openxmlformats.org/officeDocument/2006/relationships/hyperlink" Target="https://www.scienze.unifi.it/vp-194-corsi-di-formazione-per-la-sicurezza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.unifi.it/vp-160-scienze-matematiche-fisiche-e-naturali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cienze.unifi.it/vp-357-prenotarsi-agli-esami.html" TargetMode="Externa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cienze.unifi.it/vp-431-piani-di-studio.html" TargetMode="External"/><Relationship Id="rId4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6.png"/><Relationship Id="rId7" Type="http://schemas.openxmlformats.org/officeDocument/2006/relationships/hyperlink" Target="https://www.unifi.it/vp-10034-erasmus-plus.html#studenti_unif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Relationship Id="rId9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0.png"/><Relationship Id="rId7" Type="http://schemas.openxmlformats.org/officeDocument/2006/relationships/hyperlink" Target="https://www.scienze.unifi.it/vp-104-informazioni-generali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Relationship Id="rId9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4.png"/><Relationship Id="rId7" Type="http://schemas.openxmlformats.org/officeDocument/2006/relationships/hyperlink" Target="https://www.scienze.unifi.it/vp-123-per-laurearsi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Relationship Id="rId9" Type="http://schemas.openxmlformats.org/officeDocument/2006/relationships/image" Target="../media/image5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su.toscana.i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unifi.it/it/studia-con-noi/accesso-e-iscrizioni/incentivi-e-borse/agevolazioni-economiche-premi-di-laurea" TargetMode="External"/><Relationship Id="rId4" Type="http://schemas.openxmlformats.org/officeDocument/2006/relationships/hyperlink" Target="https://www.unifi.it/vp-7371-borse-e-incentivi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22.png"/><Relationship Id="rId7" Type="http://schemas.openxmlformats.org/officeDocument/2006/relationships/image" Target="../media/image68.png"/><Relationship Id="rId12" Type="http://schemas.openxmlformats.org/officeDocument/2006/relationships/image" Target="../media/image7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tutor.orientamento@scienze.unifi.it" TargetMode="External"/><Relationship Id="rId11" Type="http://schemas.openxmlformats.org/officeDocument/2006/relationships/image" Target="../media/image72.jpg"/><Relationship Id="rId5" Type="http://schemas.openxmlformats.org/officeDocument/2006/relationships/hyperlink" Target="https://www.scienze.unifi.it/vp-271-contatti-e-servizi.html" TargetMode="External"/><Relationship Id="rId10" Type="http://schemas.openxmlformats.org/officeDocument/2006/relationships/image" Target="../media/image71.svg"/><Relationship Id="rId4" Type="http://schemas.openxmlformats.org/officeDocument/2006/relationships/image" Target="../media/image23.sv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l-portal.unifi.it/ls-3-studenti.html" TargetMode="External"/><Relationship Id="rId2" Type="http://schemas.openxmlformats.org/officeDocument/2006/relationships/hyperlink" Target="mailto:nome.cognome@edu.unifi.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ze.unifi.it/vp-30-orientamento-in-itinere-e-tutorato-didattico.html" TargetMode="External"/><Relationship Id="rId2" Type="http://schemas.openxmlformats.org/officeDocument/2006/relationships/hyperlink" Target="https://www.unifi.it/vp-10849-student-card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i.it/vp-7369-immatricolazioni-e-iscrizioni.html" TargetMode="External"/><Relationship Id="rId2" Type="http://schemas.openxmlformats.org/officeDocument/2006/relationships/hyperlink" Target="https://www.unifi.it/sites/default/files/2024-07/manifesto_studi_2024_2025_0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CD1E8E-2409-4A8F-860F-692F96F7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680" y="1745890"/>
            <a:ext cx="7886700" cy="795080"/>
          </a:xfrm>
        </p:spPr>
        <p:txBody>
          <a:bodyPr/>
          <a:lstStyle/>
          <a:p>
            <a:r>
              <a:rPr lang="it-IT" dirty="0"/>
              <a:t>Guida ai servizi della Scuola di Scienze MFN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5F762D-5867-4AEA-8ECE-8C2394DA4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9477" y="3480936"/>
            <a:ext cx="7886700" cy="795079"/>
          </a:xfrm>
        </p:spPr>
        <p:txBody>
          <a:bodyPr/>
          <a:lstStyle/>
          <a:p>
            <a:r>
              <a:rPr lang="it-IT" dirty="0"/>
              <a:t>Speciale Matricole aa 24/25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DB0ED69B-9FCC-EACC-7B4D-5928941B9A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2212" y="5347958"/>
            <a:ext cx="5246165" cy="376437"/>
          </a:xfrm>
        </p:spPr>
        <p:txBody>
          <a:bodyPr/>
          <a:lstStyle/>
          <a:p>
            <a:r>
              <a:rPr lang="it-IT" dirty="0"/>
              <a:t>Corso di laurea in Scienze Naturali</a:t>
            </a:r>
          </a:p>
        </p:txBody>
      </p:sp>
    </p:spTree>
    <p:extLst>
      <p:ext uri="{BB962C8B-B14F-4D97-AF65-F5344CB8AC3E}">
        <p14:creationId xmlns:p14="http://schemas.microsoft.com/office/powerpoint/2010/main" val="95528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ED24A3F-B4BD-4F34-A3FD-CABFA73FAA7C}"/>
              </a:ext>
            </a:extLst>
          </p:cNvPr>
          <p:cNvSpPr/>
          <p:nvPr/>
        </p:nvSpPr>
        <p:spPr>
          <a:xfrm>
            <a:off x="983041" y="1744117"/>
            <a:ext cx="7271959" cy="171651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28244" y="907732"/>
            <a:ext cx="8172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Arial"/>
                <a:cs typeface="Arial"/>
              </a:rPr>
              <a:t>Cos’è la prova di verifica per le conoscenze in ingresso?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10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80121" y="51433"/>
            <a:ext cx="20136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I servizi della Scuola di Scienze MFN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C683B3-542A-484A-8B6A-9BCD4A16BC76}"/>
              </a:ext>
            </a:extLst>
          </p:cNvPr>
          <p:cNvSpPr txBox="1"/>
          <p:nvPr/>
        </p:nvSpPr>
        <p:spPr>
          <a:xfrm>
            <a:off x="1379650" y="1967572"/>
            <a:ext cx="6781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Prova </a:t>
            </a:r>
            <a:r>
              <a:rPr lang="it-IT" sz="1800" b="1" dirty="0">
                <a:latin typeface="Arial"/>
                <a:cs typeface="Arial"/>
              </a:rPr>
              <a:t>obbligatoria</a:t>
            </a:r>
            <a:r>
              <a:rPr lang="it-IT" sz="1800" dirty="0">
                <a:latin typeface="Arial"/>
                <a:cs typeface="Arial"/>
              </a:rPr>
              <a:t> ma non preclusiva dell’immatricolazione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Dal 2023/24 </a:t>
            </a:r>
            <a:r>
              <a:rPr lang="it-IT" b="1" dirty="0">
                <a:latin typeface="Arial"/>
                <a:cs typeface="Arial"/>
              </a:rPr>
              <a:t>TOLC-S (CISIA)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Gli argomenti, struttura e esoneri sono pubblicati in un </a:t>
            </a:r>
            <a:r>
              <a:rPr lang="it-IT" sz="1800" b="1" dirty="0">
                <a:latin typeface="Arial"/>
                <a:cs typeface="Arial"/>
                <a:hlinkClick r:id="rId3"/>
              </a:rPr>
              <a:t>bando</a:t>
            </a:r>
            <a:endParaRPr lang="it-IT" sz="1800" b="1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latin typeface="Arial"/>
                <a:cs typeface="Arial"/>
              </a:rPr>
              <a:t>Se non la superi, </a:t>
            </a:r>
            <a:r>
              <a:rPr lang="it-IT" dirty="0">
                <a:latin typeface="Arial"/>
                <a:cs typeface="Arial"/>
              </a:rPr>
              <a:t>avrai </a:t>
            </a:r>
            <a:r>
              <a:rPr lang="it-IT" b="1" dirty="0">
                <a:latin typeface="Arial"/>
                <a:cs typeface="Arial"/>
              </a:rPr>
              <a:t>un debito </a:t>
            </a:r>
            <a:r>
              <a:rPr lang="it-IT" dirty="0">
                <a:latin typeface="Arial"/>
                <a:cs typeface="Arial"/>
              </a:rPr>
              <a:t>(OFA) e puoi sostenere SOLO alcuni esami previsti dal tuo corso!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71B69EB-582F-4F2E-9F70-28C23C2A349A}"/>
              </a:ext>
            </a:extLst>
          </p:cNvPr>
          <p:cNvSpPr/>
          <p:nvPr/>
        </p:nvSpPr>
        <p:spPr>
          <a:xfrm>
            <a:off x="935060" y="3860969"/>
            <a:ext cx="7367919" cy="126244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9BA1349-1FFE-463E-9059-B0FAC679556E}"/>
              </a:ext>
            </a:extLst>
          </p:cNvPr>
          <p:cNvSpPr txBox="1"/>
          <p:nvPr/>
        </p:nvSpPr>
        <p:spPr>
          <a:xfrm>
            <a:off x="1606399" y="4118239"/>
            <a:ext cx="64535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/>
                <a:cs typeface="Arial"/>
              </a:rPr>
              <a:t>Puoi recuperare gli OFA </a:t>
            </a:r>
            <a:r>
              <a:rPr lang="it-IT" dirty="0">
                <a:latin typeface="Arial"/>
                <a:cs typeface="Arial"/>
              </a:rPr>
              <a:t>secondo le modalità indicate ogni anno nel bando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D</a:t>
            </a:r>
            <a:r>
              <a:rPr lang="it-IT" sz="1800" dirty="0">
                <a:latin typeface="Arial"/>
                <a:cs typeface="Arial"/>
              </a:rPr>
              <a:t>ettagli su </a:t>
            </a:r>
            <a:r>
              <a:rPr lang="it-IT" sz="1800" dirty="0">
                <a:latin typeface="Arial"/>
                <a:cs typeface="Arial"/>
                <a:hlinkClick r:id="rId4"/>
              </a:rPr>
              <a:t>Recupero OFA</a:t>
            </a:r>
            <a:endParaRPr lang="it-IT" sz="1800" dirty="0">
              <a:latin typeface="Arial"/>
              <a:cs typeface="Arial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2127591-4DF4-4DAF-A9A7-72540AA72365}"/>
              </a:ext>
            </a:extLst>
          </p:cNvPr>
          <p:cNvSpPr txBox="1"/>
          <p:nvPr/>
        </p:nvSpPr>
        <p:spPr>
          <a:xfrm>
            <a:off x="2315096" y="3642661"/>
            <a:ext cx="408278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Recupero OFA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AFDED3C2-12A7-413A-BD0C-B7265AC3ED5C}"/>
              </a:ext>
            </a:extLst>
          </p:cNvPr>
          <p:cNvSpPr/>
          <p:nvPr/>
        </p:nvSpPr>
        <p:spPr>
          <a:xfrm>
            <a:off x="935059" y="5446910"/>
            <a:ext cx="7367919" cy="105932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C3C5213-335B-4CF8-8AAF-CD2AF52AC8FF}"/>
              </a:ext>
            </a:extLst>
          </p:cNvPr>
          <p:cNvSpPr txBox="1"/>
          <p:nvPr/>
        </p:nvSpPr>
        <p:spPr>
          <a:xfrm>
            <a:off x="3703060" y="5229662"/>
            <a:ext cx="1390124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Contatti utili</a:t>
            </a:r>
          </a:p>
        </p:txBody>
      </p:sp>
      <p:pic>
        <p:nvPicPr>
          <p:cNvPr id="20" name="Elemento grafico 19" descr="Marketing con riempimento a tinta unita">
            <a:extLst>
              <a:ext uri="{FF2B5EF4-FFF2-40B4-BE49-F238E27FC236}">
                <a16:creationId xmlns:a16="http://schemas.microsoft.com/office/drawing/2014/main" id="{D680C828-3F36-448D-A4BB-1BE102762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02274" y="5576075"/>
            <a:ext cx="771417" cy="77141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AAFDA4B-35FA-4DA0-B8F9-9828F452B925}"/>
              </a:ext>
            </a:extLst>
          </p:cNvPr>
          <p:cNvSpPr txBox="1"/>
          <p:nvPr/>
        </p:nvSpPr>
        <p:spPr>
          <a:xfrm>
            <a:off x="1363496" y="5694111"/>
            <a:ext cx="6453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Pagina web </a:t>
            </a:r>
            <a:r>
              <a:rPr lang="it-IT" dirty="0">
                <a:latin typeface="Arial"/>
                <a:cs typeface="Arial"/>
                <a:hlinkClick r:id="rId7"/>
              </a:rPr>
              <a:t>Prova di verifica delle conoscenze </a:t>
            </a:r>
            <a:endParaRPr lang="it-IT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ofa@scienze.unifi.it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4369896-8C4E-4C55-8840-FB16AE14D8C3}"/>
              </a:ext>
            </a:extLst>
          </p:cNvPr>
          <p:cNvSpPr txBox="1"/>
          <p:nvPr/>
        </p:nvSpPr>
        <p:spPr>
          <a:xfrm>
            <a:off x="2315096" y="1503123"/>
            <a:ext cx="416605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Prova di verifica </a:t>
            </a:r>
          </a:p>
        </p:txBody>
      </p:sp>
      <p:sp>
        <p:nvSpPr>
          <p:cNvPr id="24" name="Ovale 23" descr="Matematica per formazione da remoto con riempimento a tinta unita">
            <a:extLst>
              <a:ext uri="{FF2B5EF4-FFF2-40B4-BE49-F238E27FC236}">
                <a16:creationId xmlns:a16="http://schemas.microsoft.com/office/drawing/2014/main" id="{0073269F-56FA-444F-A9DD-63E589967823}"/>
              </a:ext>
            </a:extLst>
          </p:cNvPr>
          <p:cNvSpPr/>
          <p:nvPr/>
        </p:nvSpPr>
        <p:spPr>
          <a:xfrm>
            <a:off x="585668" y="1979474"/>
            <a:ext cx="777828" cy="777828"/>
          </a:xfrm>
          <a:prstGeom prst="ellipse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solidFill>
              <a:srgbClr val="FF339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5" name="Ovale 24" descr="Matematica con riempimento a tinta unita">
            <a:extLst>
              <a:ext uri="{FF2B5EF4-FFF2-40B4-BE49-F238E27FC236}">
                <a16:creationId xmlns:a16="http://schemas.microsoft.com/office/drawing/2014/main" id="{F943F74D-59AE-469E-895D-C3FDFE4AD6FA}"/>
              </a:ext>
            </a:extLst>
          </p:cNvPr>
          <p:cNvSpPr/>
          <p:nvPr/>
        </p:nvSpPr>
        <p:spPr>
          <a:xfrm>
            <a:off x="539754" y="4136809"/>
            <a:ext cx="777828" cy="777828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>
            <a:solidFill>
              <a:srgbClr val="FF339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6" name="Segnaposto testo 3">
            <a:extLst>
              <a:ext uri="{FF2B5EF4-FFF2-40B4-BE49-F238E27FC236}">
                <a16:creationId xmlns:a16="http://schemas.microsoft.com/office/drawing/2014/main" id="{35D32ED4-07A6-46D2-8A60-462DB0F22395}"/>
              </a:ext>
            </a:extLst>
          </p:cNvPr>
          <p:cNvSpPr txBox="1">
            <a:spLocks/>
          </p:cNvSpPr>
          <p:nvPr/>
        </p:nvSpPr>
        <p:spPr>
          <a:xfrm>
            <a:off x="246580" y="6607575"/>
            <a:ext cx="7590251" cy="250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 la prova di verifica delle conoscenze in ingresso?</a:t>
            </a:r>
          </a:p>
        </p:txBody>
      </p:sp>
    </p:spTree>
    <p:extLst>
      <p:ext uri="{BB962C8B-B14F-4D97-AF65-F5344CB8AC3E}">
        <p14:creationId xmlns:p14="http://schemas.microsoft.com/office/powerpoint/2010/main" val="194975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ED24A3F-B4BD-4F34-A3FD-CABFA73FAA7C}"/>
              </a:ext>
            </a:extLst>
          </p:cNvPr>
          <p:cNvSpPr/>
          <p:nvPr/>
        </p:nvSpPr>
        <p:spPr>
          <a:xfrm>
            <a:off x="664751" y="1577894"/>
            <a:ext cx="7691306" cy="199924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28244" y="907732"/>
            <a:ext cx="8172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Arial"/>
                <a:cs typeface="Arial"/>
              </a:rPr>
              <a:t>Calendario didattico e orari delle lezioni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56057" y="657662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sz="1200" b="1" smtClean="0">
                <a:solidFill>
                  <a:schemeClr val="bg1"/>
                </a:solidFill>
                <a:latin typeface="Arial"/>
                <a:cs typeface="Arial"/>
              </a:rPr>
              <a:pPr/>
              <a:t>11</a:t>
            </a:fld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80121" y="51433"/>
            <a:ext cx="20136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I servizi della Scuola di Scienze MFN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C683B3-542A-484A-8B6A-9BCD4A16BC76}"/>
              </a:ext>
            </a:extLst>
          </p:cNvPr>
          <p:cNvSpPr txBox="1"/>
          <p:nvPr/>
        </p:nvSpPr>
        <p:spPr>
          <a:xfrm>
            <a:off x="1135626" y="1837477"/>
            <a:ext cx="7119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Ogni anno la Scuola decide il calendario didattico delle lezioni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1" dirty="0">
                <a:latin typeface="Arial"/>
                <a:cs typeface="Arial"/>
              </a:rPr>
              <a:t>primo semestre: </a:t>
            </a:r>
            <a:r>
              <a:rPr lang="it-IT" sz="1800" dirty="0">
                <a:latin typeface="Arial"/>
                <a:cs typeface="Arial"/>
              </a:rPr>
              <a:t>dal 16 settembre al 20 dicembre 2024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1" dirty="0">
                <a:latin typeface="Arial"/>
                <a:cs typeface="Arial"/>
              </a:rPr>
              <a:t>secondo semestre: </a:t>
            </a:r>
            <a:r>
              <a:rPr lang="it-IT" sz="1800" dirty="0">
                <a:latin typeface="Arial"/>
                <a:cs typeface="Arial"/>
              </a:rPr>
              <a:t>dal </a:t>
            </a:r>
            <a:r>
              <a:rPr lang="it-IT" dirty="0">
                <a:latin typeface="Arial"/>
                <a:cs typeface="Arial"/>
              </a:rPr>
              <a:t>17</a:t>
            </a:r>
            <a:r>
              <a:rPr lang="it-IT" sz="1800" dirty="0">
                <a:latin typeface="Arial"/>
                <a:cs typeface="Arial"/>
              </a:rPr>
              <a:t> febbraio al 13 giugno 2025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Interruzione per svolgimento esami e prove intermedie: dal </a:t>
            </a:r>
            <a:r>
              <a:rPr lang="it-IT" dirty="0">
                <a:latin typeface="Arial"/>
                <a:cs typeface="Arial"/>
              </a:rPr>
              <a:t>14</a:t>
            </a:r>
            <a:r>
              <a:rPr lang="it-IT" sz="1800" dirty="0">
                <a:latin typeface="Arial"/>
                <a:cs typeface="Arial"/>
              </a:rPr>
              <a:t> marzo al 24 aprile 2025 compresi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71B69EB-582F-4F2E-9F70-28C23C2A349A}"/>
              </a:ext>
            </a:extLst>
          </p:cNvPr>
          <p:cNvSpPr/>
          <p:nvPr/>
        </p:nvSpPr>
        <p:spPr>
          <a:xfrm>
            <a:off x="702274" y="3860969"/>
            <a:ext cx="7615816" cy="126244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9BA1349-1FFE-463E-9059-B0FAC679556E}"/>
              </a:ext>
            </a:extLst>
          </p:cNvPr>
          <p:cNvSpPr txBox="1"/>
          <p:nvPr/>
        </p:nvSpPr>
        <p:spPr>
          <a:xfrm>
            <a:off x="1135626" y="4153186"/>
            <a:ext cx="71193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Gli orari delle lezioni sono pubblicati sul sistema Kairos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  <a:hlinkClick r:id="rId3" action="ppaction://hlinkfile"/>
              </a:rPr>
              <a:t>kairos.unifi.it/</a:t>
            </a:r>
            <a:r>
              <a:rPr lang="it-IT" dirty="0" err="1">
                <a:latin typeface="Arial"/>
                <a:cs typeface="Arial"/>
                <a:hlinkClick r:id="rId3" action="ppaction://hlinkfile"/>
              </a:rPr>
              <a:t>agendaweb</a:t>
            </a:r>
            <a:endParaRPr lang="it-IT" dirty="0">
              <a:latin typeface="Arial"/>
              <a:cs typeface="Arial"/>
            </a:endParaRPr>
          </a:p>
          <a:p>
            <a:endParaRPr lang="it-IT" sz="1800" b="1" dirty="0">
              <a:latin typeface="Arial"/>
              <a:cs typeface="Arial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2127591-4DF4-4DAF-A9A7-72540AA72365}"/>
              </a:ext>
            </a:extLst>
          </p:cNvPr>
          <p:cNvSpPr txBox="1"/>
          <p:nvPr/>
        </p:nvSpPr>
        <p:spPr>
          <a:xfrm>
            <a:off x="2315096" y="3642661"/>
            <a:ext cx="408278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Dove si vedono gli orari?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AFDED3C2-12A7-413A-BD0C-B7265AC3ED5C}"/>
              </a:ext>
            </a:extLst>
          </p:cNvPr>
          <p:cNvSpPr/>
          <p:nvPr/>
        </p:nvSpPr>
        <p:spPr>
          <a:xfrm>
            <a:off x="935059" y="5446910"/>
            <a:ext cx="7367919" cy="105932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C3C5213-335B-4CF8-8AAF-CD2AF52AC8FF}"/>
              </a:ext>
            </a:extLst>
          </p:cNvPr>
          <p:cNvSpPr txBox="1"/>
          <p:nvPr/>
        </p:nvSpPr>
        <p:spPr>
          <a:xfrm>
            <a:off x="3703060" y="5229662"/>
            <a:ext cx="153118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Contatti utili</a:t>
            </a:r>
          </a:p>
        </p:txBody>
      </p:sp>
      <p:pic>
        <p:nvPicPr>
          <p:cNvPr id="20" name="Elemento grafico 19" descr="Marketing con riempimento a tinta unita">
            <a:extLst>
              <a:ext uri="{FF2B5EF4-FFF2-40B4-BE49-F238E27FC236}">
                <a16:creationId xmlns:a16="http://schemas.microsoft.com/office/drawing/2014/main" id="{D680C828-3F36-448D-A4BB-1BE102762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02274" y="5576075"/>
            <a:ext cx="771417" cy="77141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AAFDA4B-35FA-4DA0-B8F9-9828F452B925}"/>
              </a:ext>
            </a:extLst>
          </p:cNvPr>
          <p:cNvSpPr txBox="1"/>
          <p:nvPr/>
        </p:nvSpPr>
        <p:spPr>
          <a:xfrm>
            <a:off x="1363496" y="5576075"/>
            <a:ext cx="6453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Pagina web </a:t>
            </a:r>
            <a:r>
              <a:rPr lang="it-IT" dirty="0">
                <a:latin typeface="Arial"/>
                <a:cs typeface="Arial"/>
                <a:hlinkClick r:id="rId6"/>
              </a:rPr>
              <a:t>Calendario didattico e orario delle lezioni</a:t>
            </a:r>
            <a:endParaRPr lang="it-IT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scuola@scienze.unifi.it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4369896-8C4E-4C55-8840-FB16AE14D8C3}"/>
              </a:ext>
            </a:extLst>
          </p:cNvPr>
          <p:cNvSpPr txBox="1"/>
          <p:nvPr/>
        </p:nvSpPr>
        <p:spPr>
          <a:xfrm>
            <a:off x="2315096" y="1356702"/>
            <a:ext cx="416605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Calendario delle lezioni</a:t>
            </a:r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3F4210B1-875C-4381-9344-516FFE78214D}"/>
              </a:ext>
            </a:extLst>
          </p:cNvPr>
          <p:cNvSpPr txBox="1">
            <a:spLocks/>
          </p:cNvSpPr>
          <p:nvPr/>
        </p:nvSpPr>
        <p:spPr>
          <a:xfrm>
            <a:off x="246580" y="6607575"/>
            <a:ext cx="7590251" cy="250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Calendario didattico e orari delle lezioni</a:t>
            </a:r>
          </a:p>
        </p:txBody>
      </p:sp>
    </p:spTree>
    <p:extLst>
      <p:ext uri="{BB962C8B-B14F-4D97-AF65-F5344CB8AC3E}">
        <p14:creationId xmlns:p14="http://schemas.microsoft.com/office/powerpoint/2010/main" val="26877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ED24A3F-B4BD-4F34-A3FD-CABFA73FAA7C}"/>
              </a:ext>
            </a:extLst>
          </p:cNvPr>
          <p:cNvSpPr/>
          <p:nvPr/>
        </p:nvSpPr>
        <p:spPr>
          <a:xfrm>
            <a:off x="983041" y="1577895"/>
            <a:ext cx="7271959" cy="188273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28244" y="907732"/>
            <a:ext cx="8172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Arial"/>
                <a:cs typeface="Arial"/>
              </a:rPr>
              <a:t>Cosa sono i corsi della sicurezza?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56057" y="657662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sz="1200" b="1" smtClean="0">
                <a:solidFill>
                  <a:schemeClr val="bg1"/>
                </a:solidFill>
                <a:latin typeface="Arial"/>
                <a:cs typeface="Arial"/>
              </a:rPr>
              <a:pPr/>
              <a:t>12</a:t>
            </a:fld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80121" y="51433"/>
            <a:ext cx="20136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I servizi della Scuola di Scienze MFN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C683B3-542A-484A-8B6A-9BCD4A16BC76}"/>
              </a:ext>
            </a:extLst>
          </p:cNvPr>
          <p:cNvSpPr txBox="1"/>
          <p:nvPr/>
        </p:nvSpPr>
        <p:spPr>
          <a:xfrm>
            <a:off x="1209368" y="1703770"/>
            <a:ext cx="7045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Per i tutti gli studenti esposti a rischi specifici (es. laboratori) </a:t>
            </a:r>
            <a:r>
              <a:rPr lang="it-IT" sz="1800" b="1" dirty="0">
                <a:latin typeface="Arial"/>
                <a:cs typeface="Arial"/>
              </a:rPr>
              <a:t>sono previsti i corsi di formazione in materia di sicurezza nei luoghi di lavoro </a:t>
            </a:r>
            <a:r>
              <a:rPr lang="it-IT" sz="1800" dirty="0">
                <a:latin typeface="Arial"/>
                <a:cs typeface="Arial"/>
              </a:rPr>
              <a:t>(</a:t>
            </a:r>
            <a:r>
              <a:rPr lang="it-IT" sz="1800" dirty="0" err="1">
                <a:latin typeface="Arial"/>
                <a:cs typeface="Arial"/>
              </a:rPr>
              <a:t>D.Lgs.</a:t>
            </a:r>
            <a:r>
              <a:rPr lang="it-IT" sz="1800" dirty="0">
                <a:latin typeface="Arial"/>
                <a:cs typeface="Arial"/>
              </a:rPr>
              <a:t> 81/08 sulla sicurezza nei luoghi di lavoro)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1" dirty="0">
                <a:latin typeface="Arial"/>
                <a:cs typeface="Arial"/>
              </a:rPr>
              <a:t>Obbligatori</a:t>
            </a:r>
            <a:r>
              <a:rPr lang="it-IT" sz="1800" dirty="0">
                <a:latin typeface="Arial"/>
                <a:cs typeface="Arial"/>
              </a:rPr>
              <a:t> per frequentare laboratori e a</a:t>
            </a:r>
            <a:r>
              <a:rPr lang="it-IT" dirty="0">
                <a:latin typeface="Arial"/>
                <a:cs typeface="Arial"/>
              </a:rPr>
              <a:t>ccedere a tirocinio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>
              <a:latin typeface="Arial"/>
              <a:cs typeface="Arial"/>
            </a:endParaRPr>
          </a:p>
        </p:txBody>
      </p:sp>
      <p:pic>
        <p:nvPicPr>
          <p:cNvPr id="9" name="Elemento grafico 8" descr="Scienziato con riempimento a tinta unita">
            <a:extLst>
              <a:ext uri="{FF2B5EF4-FFF2-40B4-BE49-F238E27FC236}">
                <a16:creationId xmlns:a16="http://schemas.microsoft.com/office/drawing/2014/main" id="{4EAB9CEE-FD37-4ACF-8742-5E217864A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0131" y="1859155"/>
            <a:ext cx="853419" cy="853419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71B69EB-582F-4F2E-9F70-28C23C2A349A}"/>
              </a:ext>
            </a:extLst>
          </p:cNvPr>
          <p:cNvSpPr/>
          <p:nvPr/>
        </p:nvSpPr>
        <p:spPr>
          <a:xfrm>
            <a:off x="935060" y="3860969"/>
            <a:ext cx="7367919" cy="126244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Elemento grafico 12" descr="Matraccio con riempimento a tinta unita">
            <a:extLst>
              <a:ext uri="{FF2B5EF4-FFF2-40B4-BE49-F238E27FC236}">
                <a16:creationId xmlns:a16="http://schemas.microsoft.com/office/drawing/2014/main" id="{A63024A1-86C1-4364-B118-65219AC2E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0331" y="3930107"/>
            <a:ext cx="853419" cy="85341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9BA1349-1FFE-463E-9059-B0FAC679556E}"/>
              </a:ext>
            </a:extLst>
          </p:cNvPr>
          <p:cNvSpPr txBox="1"/>
          <p:nvPr/>
        </p:nvSpPr>
        <p:spPr>
          <a:xfrm>
            <a:off x="1209369" y="3988351"/>
            <a:ext cx="6850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Arial"/>
                <a:cs typeface="Arial"/>
              </a:rPr>
              <a:t>Tutti gli studenti iscritti ai corsi di studio della Scuola di Scienze che prevedono </a:t>
            </a:r>
            <a:r>
              <a:rPr lang="it-IT" sz="1800" b="1" dirty="0">
                <a:latin typeface="Arial"/>
                <a:cs typeface="Arial"/>
              </a:rPr>
              <a:t>laboratori con rischi specifici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latin typeface="Arial"/>
                <a:cs typeface="Arial"/>
              </a:rPr>
              <a:t>Matematica e Informatica </a:t>
            </a:r>
            <a:r>
              <a:rPr lang="it-IT" sz="1800" dirty="0">
                <a:latin typeface="Arial"/>
                <a:cs typeface="Arial"/>
              </a:rPr>
              <a:t>solo la formazione base in caso di </a:t>
            </a:r>
            <a:r>
              <a:rPr lang="it-IT" sz="1800" b="1" dirty="0">
                <a:latin typeface="Arial"/>
                <a:cs typeface="Arial"/>
              </a:rPr>
              <a:t>tirocinio esterno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2127591-4DF4-4DAF-A9A7-72540AA72365}"/>
              </a:ext>
            </a:extLst>
          </p:cNvPr>
          <p:cNvSpPr txBox="1"/>
          <p:nvPr/>
        </p:nvSpPr>
        <p:spPr>
          <a:xfrm>
            <a:off x="2315096" y="3642661"/>
            <a:ext cx="408278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frequenta i corsi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AFDED3C2-12A7-413A-BD0C-B7265AC3ED5C}"/>
              </a:ext>
            </a:extLst>
          </p:cNvPr>
          <p:cNvSpPr/>
          <p:nvPr/>
        </p:nvSpPr>
        <p:spPr>
          <a:xfrm>
            <a:off x="935059" y="5446910"/>
            <a:ext cx="7367919" cy="105932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C3C5213-335B-4CF8-8AAF-CD2AF52AC8FF}"/>
              </a:ext>
            </a:extLst>
          </p:cNvPr>
          <p:cNvSpPr txBox="1"/>
          <p:nvPr/>
        </p:nvSpPr>
        <p:spPr>
          <a:xfrm>
            <a:off x="3703060" y="5229662"/>
            <a:ext cx="1390124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Contatti utili</a:t>
            </a:r>
          </a:p>
        </p:txBody>
      </p:sp>
      <p:pic>
        <p:nvPicPr>
          <p:cNvPr id="20" name="Elemento grafico 19" descr="Marketing con riempimento a tinta unita">
            <a:extLst>
              <a:ext uri="{FF2B5EF4-FFF2-40B4-BE49-F238E27FC236}">
                <a16:creationId xmlns:a16="http://schemas.microsoft.com/office/drawing/2014/main" id="{D680C828-3F36-448D-A4BB-1BE102762E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02274" y="5576075"/>
            <a:ext cx="771417" cy="77141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AAFDA4B-35FA-4DA0-B8F9-9828F452B925}"/>
              </a:ext>
            </a:extLst>
          </p:cNvPr>
          <p:cNvSpPr txBox="1"/>
          <p:nvPr/>
        </p:nvSpPr>
        <p:spPr>
          <a:xfrm>
            <a:off x="1363496" y="5576075"/>
            <a:ext cx="6453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Pagina web </a:t>
            </a:r>
            <a:r>
              <a:rPr lang="it-IT" dirty="0">
                <a:latin typeface="Arial"/>
                <a:cs typeface="Arial"/>
                <a:hlinkClick r:id="rId9"/>
              </a:rPr>
              <a:t>Corsi di formazione per la sicurezza</a:t>
            </a:r>
            <a:endParaRPr lang="it-IT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sicurezza@scienze.unifi.it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4369896-8C4E-4C55-8840-FB16AE14D8C3}"/>
              </a:ext>
            </a:extLst>
          </p:cNvPr>
          <p:cNvSpPr txBox="1"/>
          <p:nvPr/>
        </p:nvSpPr>
        <p:spPr>
          <a:xfrm>
            <a:off x="2315096" y="1356702"/>
            <a:ext cx="416605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Corsi di formazione per la sicurezza</a:t>
            </a:r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3F4210B1-875C-4381-9344-516FFE78214D}"/>
              </a:ext>
            </a:extLst>
          </p:cNvPr>
          <p:cNvSpPr txBox="1">
            <a:spLocks/>
          </p:cNvSpPr>
          <p:nvPr/>
        </p:nvSpPr>
        <p:spPr>
          <a:xfrm>
            <a:off x="246580" y="6607575"/>
            <a:ext cx="7590251" cy="250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sono i corsi della sicurezza?</a:t>
            </a:r>
          </a:p>
        </p:txBody>
      </p:sp>
    </p:spTree>
    <p:extLst>
      <p:ext uri="{BB962C8B-B14F-4D97-AF65-F5344CB8AC3E}">
        <p14:creationId xmlns:p14="http://schemas.microsoft.com/office/powerpoint/2010/main" val="344291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ED24A3F-B4BD-4F34-A3FD-CABFA73FAA7C}"/>
              </a:ext>
            </a:extLst>
          </p:cNvPr>
          <p:cNvSpPr/>
          <p:nvPr/>
        </p:nvSpPr>
        <p:spPr>
          <a:xfrm>
            <a:off x="983041" y="1577895"/>
            <a:ext cx="7271959" cy="198971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28244" y="907732"/>
            <a:ext cx="8172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Arial"/>
                <a:cs typeface="Arial"/>
              </a:rPr>
              <a:t>Come si svolgono i corsi della sicurezza?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56057" y="657662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sz="1200" b="1" smtClean="0">
                <a:solidFill>
                  <a:schemeClr val="bg1"/>
                </a:solidFill>
                <a:latin typeface="Arial"/>
                <a:cs typeface="Arial"/>
              </a:rPr>
              <a:pPr/>
              <a:t>13</a:t>
            </a:fld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80121" y="51433"/>
            <a:ext cx="20136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I servizi della Scuola di Scienze MFN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C683B3-542A-484A-8B6A-9BCD4A16BC76}"/>
              </a:ext>
            </a:extLst>
          </p:cNvPr>
          <p:cNvSpPr txBox="1"/>
          <p:nvPr/>
        </p:nvSpPr>
        <p:spPr>
          <a:xfrm>
            <a:off x="1175264" y="1825443"/>
            <a:ext cx="7079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1" dirty="0">
                <a:latin typeface="Arial"/>
                <a:cs typeface="Arial"/>
              </a:rPr>
              <a:t>formazione generale con modulo online (durata 4 ore)</a:t>
            </a:r>
          </a:p>
          <a:p>
            <a:r>
              <a:rPr lang="it-IT" sz="1800" b="1" dirty="0">
                <a:latin typeface="Arial"/>
                <a:cs typeface="Arial"/>
              </a:rPr>
              <a:t>     obbligatoria per poter frequentare i corsi in aula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Si segue su </a:t>
            </a:r>
            <a:r>
              <a:rPr lang="it-IT" sz="1800" b="1" dirty="0" err="1">
                <a:latin typeface="Arial"/>
                <a:cs typeface="Arial"/>
              </a:rPr>
              <a:t>Moodle</a:t>
            </a:r>
            <a:r>
              <a:rPr lang="it-IT" sz="1800" dirty="0">
                <a:latin typeface="Arial"/>
                <a:cs typeface="Arial"/>
              </a:rPr>
              <a:t> con le credenziali uniche di Ateneo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latin typeface="Arial"/>
                <a:cs typeface="Arial"/>
              </a:rPr>
              <a:t>E se ho già un attestato su sicurezza parte generale? </a:t>
            </a:r>
            <a:r>
              <a:rPr lang="it-IT" dirty="0">
                <a:latin typeface="Arial"/>
                <a:cs typeface="Arial"/>
              </a:rPr>
              <a:t>Puoi chiedere l’esonero inviandolo alla mail </a:t>
            </a:r>
            <a:r>
              <a:rPr lang="it-IT" b="1" dirty="0">
                <a:latin typeface="Arial"/>
                <a:cs typeface="Arial"/>
              </a:rPr>
              <a:t>formazione.sicurezza@spp.unifi.it</a:t>
            </a:r>
            <a:endParaRPr lang="it-IT" sz="1800" b="1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800" b="1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>
              <a:latin typeface="Arial"/>
              <a:cs typeface="Arial"/>
            </a:endParaRPr>
          </a:p>
        </p:txBody>
      </p:sp>
      <p:pic>
        <p:nvPicPr>
          <p:cNvPr id="9" name="Elemento grafico 8" descr="Scienziato con riempimento a tinta unita">
            <a:extLst>
              <a:ext uri="{FF2B5EF4-FFF2-40B4-BE49-F238E27FC236}">
                <a16:creationId xmlns:a16="http://schemas.microsoft.com/office/drawing/2014/main" id="{4EAB9CEE-FD37-4ACF-8742-5E217864A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0131" y="1859155"/>
            <a:ext cx="853419" cy="853419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71B69EB-582F-4F2E-9F70-28C23C2A349A}"/>
              </a:ext>
            </a:extLst>
          </p:cNvPr>
          <p:cNvSpPr/>
          <p:nvPr/>
        </p:nvSpPr>
        <p:spPr>
          <a:xfrm>
            <a:off x="937040" y="3848432"/>
            <a:ext cx="7367919" cy="261238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Elemento grafico 12" descr="Matraccio con riempimento a tinta unita">
            <a:extLst>
              <a:ext uri="{FF2B5EF4-FFF2-40B4-BE49-F238E27FC236}">
                <a16:creationId xmlns:a16="http://schemas.microsoft.com/office/drawing/2014/main" id="{A63024A1-86C1-4364-B118-65219AC2E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0330" y="4437072"/>
            <a:ext cx="853419" cy="85341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9BA1349-1FFE-463E-9059-B0FAC679556E}"/>
              </a:ext>
            </a:extLst>
          </p:cNvPr>
          <p:cNvSpPr txBox="1"/>
          <p:nvPr/>
        </p:nvSpPr>
        <p:spPr>
          <a:xfrm>
            <a:off x="1209368" y="4152497"/>
            <a:ext cx="70456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latin typeface="Arial"/>
                <a:cs typeface="Arial"/>
              </a:rPr>
              <a:t>formazione </a:t>
            </a:r>
            <a:r>
              <a:rPr lang="it-IT" b="1" dirty="0">
                <a:latin typeface="Arial"/>
                <a:cs typeface="Arial"/>
              </a:rPr>
              <a:t>sul rischio specifico </a:t>
            </a:r>
            <a:r>
              <a:rPr lang="it-IT" sz="1800" b="1" dirty="0">
                <a:latin typeface="Arial"/>
                <a:cs typeface="Arial"/>
              </a:rPr>
              <a:t>(durata a seconda </a:t>
            </a:r>
            <a:r>
              <a:rPr lang="it-IT" sz="1800" b="1" dirty="0" err="1">
                <a:latin typeface="Arial"/>
                <a:cs typeface="Arial"/>
              </a:rPr>
              <a:t>CdS</a:t>
            </a:r>
            <a:r>
              <a:rPr lang="it-IT" sz="1800" b="1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Arial"/>
                <a:cs typeface="Arial"/>
              </a:rPr>
              <a:t>Iscrizione ai corsi online in modalità sincrona pubblicati su </a:t>
            </a:r>
            <a:r>
              <a:rPr lang="it-IT" sz="1800" b="1" dirty="0">
                <a:latin typeface="Arial"/>
                <a:cs typeface="Arial"/>
              </a:rPr>
              <a:t>servizio online </a:t>
            </a:r>
            <a:r>
              <a:rPr lang="it-IT" sz="1800" dirty="0">
                <a:latin typeface="Arial"/>
                <a:cs typeface="Arial"/>
              </a:rPr>
              <a:t>con le credenziali uniche di Ateneo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Arial"/>
                <a:cs typeface="Arial"/>
              </a:rPr>
              <a:t>Al termine della formazione, test finale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Arial"/>
                <a:cs typeface="Arial"/>
              </a:rPr>
              <a:t>Se si supera il test, </a:t>
            </a:r>
            <a:r>
              <a:rPr lang="it-IT" sz="1800" b="1" dirty="0">
                <a:latin typeface="Arial"/>
                <a:cs typeface="Arial"/>
              </a:rPr>
              <a:t>certificazione valida 5 anni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b="1" dirty="0">
              <a:latin typeface="Arial"/>
              <a:cs typeface="Arial"/>
            </a:endParaRPr>
          </a:p>
          <a:p>
            <a:r>
              <a:rPr lang="it-IT" b="1" dirty="0">
                <a:latin typeface="Arial"/>
                <a:cs typeface="Arial"/>
              </a:rPr>
              <a:t>SENZA CORSI DELLA SICUREZZA </a:t>
            </a:r>
            <a:r>
              <a:rPr lang="it-IT" sz="1800" b="1" dirty="0">
                <a:latin typeface="Arial"/>
                <a:cs typeface="Arial"/>
              </a:rPr>
              <a:t>NON SI PARTECIPA A ESERCITAZIONI, LABORATORI, E TIROCINIO!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2127591-4DF4-4DAF-A9A7-72540AA72365}"/>
              </a:ext>
            </a:extLst>
          </p:cNvPr>
          <p:cNvSpPr txBox="1"/>
          <p:nvPr/>
        </p:nvSpPr>
        <p:spPr>
          <a:xfrm>
            <a:off x="2268956" y="3636411"/>
            <a:ext cx="4282845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 parte: Formazione specifica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4369896-8C4E-4C55-8840-FB16AE14D8C3}"/>
              </a:ext>
            </a:extLst>
          </p:cNvPr>
          <p:cNvSpPr txBox="1"/>
          <p:nvPr/>
        </p:nvSpPr>
        <p:spPr>
          <a:xfrm>
            <a:off x="2002136" y="1387306"/>
            <a:ext cx="4791971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parte: Formazione generale</a:t>
            </a:r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3F4210B1-875C-4381-9344-516FFE78214D}"/>
              </a:ext>
            </a:extLst>
          </p:cNvPr>
          <p:cNvSpPr txBox="1">
            <a:spLocks/>
          </p:cNvSpPr>
          <p:nvPr/>
        </p:nvSpPr>
        <p:spPr>
          <a:xfrm>
            <a:off x="246580" y="6607575"/>
            <a:ext cx="7590251" cy="250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si svolgono i corsi della sicurezza?</a:t>
            </a:r>
          </a:p>
        </p:txBody>
      </p:sp>
    </p:spTree>
    <p:extLst>
      <p:ext uri="{BB962C8B-B14F-4D97-AF65-F5344CB8AC3E}">
        <p14:creationId xmlns:p14="http://schemas.microsoft.com/office/powerpoint/2010/main" val="111615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ED24A3F-B4BD-4F34-A3FD-CABFA73FAA7C}"/>
              </a:ext>
            </a:extLst>
          </p:cNvPr>
          <p:cNvSpPr/>
          <p:nvPr/>
        </p:nvSpPr>
        <p:spPr>
          <a:xfrm>
            <a:off x="664751" y="1577895"/>
            <a:ext cx="7691306" cy="14599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28244" y="907732"/>
            <a:ext cx="8172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Arial"/>
                <a:cs typeface="Arial"/>
              </a:rPr>
              <a:t>Esami di profitto e lingua inglese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56057" y="657662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sz="1200" b="1" smtClean="0">
                <a:solidFill>
                  <a:schemeClr val="bg1"/>
                </a:solidFill>
                <a:latin typeface="Arial"/>
                <a:cs typeface="Arial"/>
              </a:rPr>
              <a:pPr/>
              <a:t>14</a:t>
            </a:fld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80121" y="51433"/>
            <a:ext cx="20136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I servizi della Scuola di Scienze MFN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C683B3-542A-484A-8B6A-9BCD4A16BC76}"/>
              </a:ext>
            </a:extLst>
          </p:cNvPr>
          <p:cNvSpPr txBox="1"/>
          <p:nvPr/>
        </p:nvSpPr>
        <p:spPr>
          <a:xfrm>
            <a:off x="787943" y="1837477"/>
            <a:ext cx="7530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1" dirty="0">
                <a:latin typeface="Arial"/>
                <a:cs typeface="Arial"/>
              </a:rPr>
              <a:t>Puoi prenotarti agli esami dall’applicativo GCS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Dalla home page o dal libretto </a:t>
            </a:r>
            <a:r>
              <a:rPr lang="it-IT" b="1" dirty="0">
                <a:latin typeface="Arial"/>
                <a:cs typeface="Arial"/>
              </a:rPr>
              <a:t>puoi accedere agli appelli aperti</a:t>
            </a:r>
            <a:r>
              <a:rPr lang="it-IT" dirty="0">
                <a:latin typeface="Arial"/>
                <a:cs typeface="Arial"/>
              </a:rPr>
              <a:t>; clicca sul nome dell’esame e ti prenoti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NB. Se hai gli OFA, puoi prenotare </a:t>
            </a:r>
            <a:r>
              <a:rPr lang="it-IT" sz="1800" b="1" dirty="0">
                <a:latin typeface="Arial"/>
                <a:cs typeface="Arial"/>
              </a:rPr>
              <a:t>solo</a:t>
            </a:r>
            <a:r>
              <a:rPr lang="it-IT" sz="1800" dirty="0">
                <a:latin typeface="Arial"/>
                <a:cs typeface="Arial"/>
              </a:rPr>
              <a:t> gli esami di matematica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71B69EB-582F-4F2E-9F70-28C23C2A349A}"/>
              </a:ext>
            </a:extLst>
          </p:cNvPr>
          <p:cNvSpPr/>
          <p:nvPr/>
        </p:nvSpPr>
        <p:spPr>
          <a:xfrm>
            <a:off x="702274" y="3389023"/>
            <a:ext cx="7615816" cy="176954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9BA1349-1FFE-463E-9059-B0FAC679556E}"/>
              </a:ext>
            </a:extLst>
          </p:cNvPr>
          <p:cNvSpPr txBox="1"/>
          <p:nvPr/>
        </p:nvSpPr>
        <p:spPr>
          <a:xfrm>
            <a:off x="825910" y="3681240"/>
            <a:ext cx="74290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L’esame di inglese non ha lezioni come gli altri insegnamenti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b="1" dirty="0">
                <a:latin typeface="Arial"/>
                <a:cs typeface="Arial"/>
              </a:rPr>
              <a:t>L’esame si prenota al Centro Linguistico di Ateneo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Il CLA si trova al III piano del Centro Didattico Morgagni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  <a:hlinkClick r:id="rId3"/>
              </a:rPr>
              <a:t>Pagina per prenotare il test</a:t>
            </a:r>
            <a:endParaRPr lang="it-IT" sz="1800" dirty="0">
              <a:latin typeface="Arial"/>
              <a:cs typeface="Arial"/>
            </a:endParaRPr>
          </a:p>
          <a:p>
            <a:endParaRPr lang="it-IT" sz="1800" b="1" dirty="0">
              <a:latin typeface="Arial"/>
              <a:cs typeface="Arial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2127591-4DF4-4DAF-A9A7-72540AA72365}"/>
              </a:ext>
            </a:extLst>
          </p:cNvPr>
          <p:cNvSpPr txBox="1"/>
          <p:nvPr/>
        </p:nvSpPr>
        <p:spPr>
          <a:xfrm>
            <a:off x="1936028" y="3185860"/>
            <a:ext cx="4924187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si sostiene l’esame di inglese?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AFDED3C2-12A7-413A-BD0C-B7265AC3ED5C}"/>
              </a:ext>
            </a:extLst>
          </p:cNvPr>
          <p:cNvSpPr/>
          <p:nvPr/>
        </p:nvSpPr>
        <p:spPr>
          <a:xfrm>
            <a:off x="763444" y="5420606"/>
            <a:ext cx="7491555" cy="105932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C3C5213-335B-4CF8-8AAF-CD2AF52AC8FF}"/>
              </a:ext>
            </a:extLst>
          </p:cNvPr>
          <p:cNvSpPr txBox="1"/>
          <p:nvPr/>
        </p:nvSpPr>
        <p:spPr>
          <a:xfrm>
            <a:off x="3703060" y="5229662"/>
            <a:ext cx="153118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Contatti utili</a:t>
            </a:r>
          </a:p>
        </p:txBody>
      </p:sp>
      <p:pic>
        <p:nvPicPr>
          <p:cNvPr id="20" name="Elemento grafico 19" descr="Marketing con riempimento a tinta unita">
            <a:extLst>
              <a:ext uri="{FF2B5EF4-FFF2-40B4-BE49-F238E27FC236}">
                <a16:creationId xmlns:a16="http://schemas.microsoft.com/office/drawing/2014/main" id="{D680C828-3F36-448D-A4BB-1BE102762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0659" y="5549771"/>
            <a:ext cx="784362" cy="77141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AAFDA4B-35FA-4DA0-B8F9-9828F452B925}"/>
              </a:ext>
            </a:extLst>
          </p:cNvPr>
          <p:cNvSpPr txBox="1"/>
          <p:nvPr/>
        </p:nvSpPr>
        <p:spPr>
          <a:xfrm>
            <a:off x="1315021" y="5576075"/>
            <a:ext cx="6663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Consulta la pagina </a:t>
            </a:r>
            <a:r>
              <a:rPr lang="it-IT" dirty="0">
                <a:latin typeface="Arial"/>
                <a:cs typeface="Arial"/>
                <a:hlinkClick r:id="rId6"/>
              </a:rPr>
              <a:t>Prenotarsi agli esami</a:t>
            </a:r>
            <a:endParaRPr lang="it-IT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esami@scienze.unifi.it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4369896-8C4E-4C55-8840-FB16AE14D8C3}"/>
              </a:ext>
            </a:extLst>
          </p:cNvPr>
          <p:cNvSpPr txBox="1"/>
          <p:nvPr/>
        </p:nvSpPr>
        <p:spPr>
          <a:xfrm>
            <a:off x="2315096" y="1356702"/>
            <a:ext cx="416605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mi prenoto agli esami?</a:t>
            </a:r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3F4210B1-875C-4381-9344-516FFE78214D}"/>
              </a:ext>
            </a:extLst>
          </p:cNvPr>
          <p:cNvSpPr txBox="1">
            <a:spLocks/>
          </p:cNvSpPr>
          <p:nvPr/>
        </p:nvSpPr>
        <p:spPr>
          <a:xfrm>
            <a:off x="246580" y="6607575"/>
            <a:ext cx="7590251" cy="250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Esami di profitto e lingua inglese</a:t>
            </a:r>
          </a:p>
        </p:txBody>
      </p:sp>
    </p:spTree>
    <p:extLst>
      <p:ext uri="{BB962C8B-B14F-4D97-AF65-F5344CB8AC3E}">
        <p14:creationId xmlns:p14="http://schemas.microsoft.com/office/powerpoint/2010/main" val="3209884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ED24A3F-B4BD-4F34-A3FD-CABFA73FAA7C}"/>
              </a:ext>
            </a:extLst>
          </p:cNvPr>
          <p:cNvSpPr/>
          <p:nvPr/>
        </p:nvSpPr>
        <p:spPr>
          <a:xfrm>
            <a:off x="664751" y="1577894"/>
            <a:ext cx="7904062" cy="176954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28244" y="907732"/>
            <a:ext cx="8172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Arial"/>
                <a:cs typeface="Arial"/>
              </a:rPr>
              <a:t>Piano di studi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56057" y="657662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sz="1200" b="1" smtClean="0">
                <a:solidFill>
                  <a:schemeClr val="bg1"/>
                </a:solidFill>
                <a:latin typeface="Arial"/>
                <a:cs typeface="Arial"/>
              </a:rPr>
              <a:pPr/>
              <a:t>15</a:t>
            </a:fld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80121" y="51433"/>
            <a:ext cx="20136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I servizi della Scuola di Scienze MFN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C683B3-542A-484A-8B6A-9BCD4A16BC76}"/>
              </a:ext>
            </a:extLst>
          </p:cNvPr>
          <p:cNvSpPr txBox="1"/>
          <p:nvPr/>
        </p:nvSpPr>
        <p:spPr>
          <a:xfrm>
            <a:off x="806926" y="1738499"/>
            <a:ext cx="7886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1" dirty="0">
                <a:latin typeface="Arial"/>
                <a:cs typeface="Arial"/>
              </a:rPr>
              <a:t>E’ l’insieme di attività formative che dovrai sostenere per laurearti.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Le attività formative sono esami, attività professionalizzanti, tirocinio e prova finale (= discussione della tesi).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E’ definito dalla </a:t>
            </a:r>
            <a:r>
              <a:rPr lang="it-IT" b="1" dirty="0">
                <a:latin typeface="Arial"/>
                <a:cs typeface="Arial"/>
              </a:rPr>
              <a:t>Guida dello studente </a:t>
            </a:r>
            <a:r>
              <a:rPr lang="it-IT" dirty="0">
                <a:latin typeface="Arial"/>
                <a:cs typeface="Arial"/>
              </a:rPr>
              <a:t>dell’anno in cui ti sei </a:t>
            </a:r>
            <a:r>
              <a:rPr lang="it-IT" dirty="0" err="1">
                <a:latin typeface="Arial"/>
                <a:cs typeface="Arial"/>
              </a:rPr>
              <a:t>immatricolat</a:t>
            </a:r>
            <a:r>
              <a:rPr lang="it-IT" dirty="0">
                <a:latin typeface="Arial"/>
                <a:cs typeface="Arial"/>
              </a:rPr>
              <a:t>* e sono previsti almeno 12 crediti di attività da inserire a scelta libera. </a:t>
            </a:r>
            <a:endParaRPr lang="it-IT" sz="1800" dirty="0">
              <a:latin typeface="Arial"/>
              <a:cs typeface="Arial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71B69EB-582F-4F2E-9F70-28C23C2A349A}"/>
              </a:ext>
            </a:extLst>
          </p:cNvPr>
          <p:cNvSpPr/>
          <p:nvPr/>
        </p:nvSpPr>
        <p:spPr>
          <a:xfrm>
            <a:off x="715608" y="3819787"/>
            <a:ext cx="7763642" cy="125113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9BA1349-1FFE-463E-9059-B0FAC679556E}"/>
              </a:ext>
            </a:extLst>
          </p:cNvPr>
          <p:cNvSpPr txBox="1"/>
          <p:nvPr/>
        </p:nvSpPr>
        <p:spPr>
          <a:xfrm>
            <a:off x="806926" y="4217238"/>
            <a:ext cx="74290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b="1" dirty="0">
                <a:latin typeface="Arial"/>
                <a:cs typeface="Arial"/>
              </a:rPr>
              <a:t>Dal secondo anno </a:t>
            </a:r>
            <a:r>
              <a:rPr lang="it-IT" sz="1800" dirty="0">
                <a:latin typeface="Arial"/>
                <a:cs typeface="Arial"/>
              </a:rPr>
              <a:t>(per Matematica, Informatica e Fisica dal terzo)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Periodo metà ottobre / metà novembre</a:t>
            </a:r>
          </a:p>
          <a:p>
            <a:endParaRPr lang="it-IT" sz="1800" b="1" dirty="0">
              <a:latin typeface="Arial"/>
              <a:cs typeface="Arial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2127591-4DF4-4DAF-A9A7-72540AA72365}"/>
              </a:ext>
            </a:extLst>
          </p:cNvPr>
          <p:cNvSpPr txBox="1"/>
          <p:nvPr/>
        </p:nvSpPr>
        <p:spPr>
          <a:xfrm>
            <a:off x="1936028" y="3619732"/>
            <a:ext cx="4924187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si presenta 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AFDED3C2-12A7-413A-BD0C-B7265AC3ED5C}"/>
              </a:ext>
            </a:extLst>
          </p:cNvPr>
          <p:cNvSpPr/>
          <p:nvPr/>
        </p:nvSpPr>
        <p:spPr>
          <a:xfrm>
            <a:off x="763444" y="5420606"/>
            <a:ext cx="7715805" cy="105932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C3C5213-335B-4CF8-8AAF-CD2AF52AC8FF}"/>
              </a:ext>
            </a:extLst>
          </p:cNvPr>
          <p:cNvSpPr txBox="1"/>
          <p:nvPr/>
        </p:nvSpPr>
        <p:spPr>
          <a:xfrm>
            <a:off x="3703060" y="5229662"/>
            <a:ext cx="153118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Contatti utili</a:t>
            </a:r>
          </a:p>
        </p:txBody>
      </p:sp>
      <p:pic>
        <p:nvPicPr>
          <p:cNvPr id="20" name="Elemento grafico 19" descr="Marketing con riempimento a tinta unita">
            <a:extLst>
              <a:ext uri="{FF2B5EF4-FFF2-40B4-BE49-F238E27FC236}">
                <a16:creationId xmlns:a16="http://schemas.microsoft.com/office/drawing/2014/main" id="{D680C828-3F36-448D-A4BB-1BE102762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0659" y="5549771"/>
            <a:ext cx="784362" cy="77141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AAFDA4B-35FA-4DA0-B8F9-9828F452B925}"/>
              </a:ext>
            </a:extLst>
          </p:cNvPr>
          <p:cNvSpPr txBox="1"/>
          <p:nvPr/>
        </p:nvSpPr>
        <p:spPr>
          <a:xfrm>
            <a:off x="1315021" y="5576075"/>
            <a:ext cx="6663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Consulta la pagina </a:t>
            </a:r>
            <a:r>
              <a:rPr lang="it-IT" dirty="0">
                <a:latin typeface="Arial"/>
                <a:cs typeface="Arial"/>
                <a:hlinkClick r:id="rId5"/>
              </a:rPr>
              <a:t>Piano di studi</a:t>
            </a:r>
            <a:endParaRPr lang="it-IT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scienze.pianistudio</a:t>
            </a:r>
            <a:r>
              <a:rPr lang="it-IT" sz="1800" dirty="0">
                <a:latin typeface="Arial"/>
                <a:cs typeface="Arial"/>
              </a:rPr>
              <a:t>@unifi.it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4369896-8C4E-4C55-8840-FB16AE14D8C3}"/>
              </a:ext>
            </a:extLst>
          </p:cNvPr>
          <p:cNvSpPr txBox="1"/>
          <p:nvPr/>
        </p:nvSpPr>
        <p:spPr>
          <a:xfrm>
            <a:off x="2385628" y="1312722"/>
            <a:ext cx="416605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Cos’è il piano di studi?</a:t>
            </a:r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3F4210B1-875C-4381-9344-516FFE78214D}"/>
              </a:ext>
            </a:extLst>
          </p:cNvPr>
          <p:cNvSpPr txBox="1">
            <a:spLocks/>
          </p:cNvSpPr>
          <p:nvPr/>
        </p:nvSpPr>
        <p:spPr>
          <a:xfrm>
            <a:off x="246580" y="6607575"/>
            <a:ext cx="7590251" cy="250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Piano di studi</a:t>
            </a:r>
          </a:p>
        </p:txBody>
      </p:sp>
    </p:spTree>
    <p:extLst>
      <p:ext uri="{BB962C8B-B14F-4D97-AF65-F5344CB8AC3E}">
        <p14:creationId xmlns:p14="http://schemas.microsoft.com/office/powerpoint/2010/main" val="13737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ED24A3F-B4BD-4F34-A3FD-CABFA73FAA7C}"/>
              </a:ext>
            </a:extLst>
          </p:cNvPr>
          <p:cNvSpPr/>
          <p:nvPr/>
        </p:nvSpPr>
        <p:spPr>
          <a:xfrm>
            <a:off x="983041" y="1577895"/>
            <a:ext cx="7271959" cy="16196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28244" y="781071"/>
            <a:ext cx="8172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Arial"/>
                <a:cs typeface="Arial"/>
              </a:rPr>
              <a:t>Voglio studiare un periodo all’estero, posso farlo?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410175" y="6595474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sz="1200" b="1" smtClean="0">
                <a:solidFill>
                  <a:schemeClr val="bg1"/>
                </a:solidFill>
                <a:latin typeface="Arial"/>
                <a:cs typeface="Arial"/>
              </a:rPr>
              <a:pPr/>
              <a:t>16</a:t>
            </a:fld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80121" y="51433"/>
            <a:ext cx="20136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I servizi della Scuola di Scienze MFN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C683B3-542A-484A-8B6A-9BCD4A16BC76}"/>
              </a:ext>
            </a:extLst>
          </p:cNvPr>
          <p:cNvSpPr txBox="1"/>
          <p:nvPr/>
        </p:nvSpPr>
        <p:spPr>
          <a:xfrm>
            <a:off x="1142268" y="1770155"/>
            <a:ext cx="6917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Se sei iscritto al </a:t>
            </a:r>
            <a:r>
              <a:rPr lang="it-IT" b="1" dirty="0">
                <a:latin typeface="Arial"/>
                <a:cs typeface="Arial"/>
              </a:rPr>
              <a:t>primo anno </a:t>
            </a:r>
            <a:r>
              <a:rPr lang="it-IT" dirty="0">
                <a:latin typeface="Arial"/>
                <a:cs typeface="Arial"/>
              </a:rPr>
              <a:t>puoi recarti in un Istituto d’Istruzione Superiore aderente al programma Erasmus+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Puoi seguire corsi, sostenere esami e/o preparare la tesi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Durata da 2 a 12 mesi</a:t>
            </a:r>
          </a:p>
          <a:p>
            <a:endParaRPr lang="it-IT" sz="1800" dirty="0">
              <a:latin typeface="Arial"/>
              <a:cs typeface="Arial"/>
            </a:endParaRPr>
          </a:p>
        </p:txBody>
      </p:sp>
      <p:pic>
        <p:nvPicPr>
          <p:cNvPr id="9" name="Elemento grafico 8" descr="Aeroplano con riempimento a tinta unita">
            <a:extLst>
              <a:ext uri="{FF2B5EF4-FFF2-40B4-BE49-F238E27FC236}">
                <a16:creationId xmlns:a16="http://schemas.microsoft.com/office/drawing/2014/main" id="{4EAB9CEE-FD37-4ACF-8742-5E217864A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0131" y="1859155"/>
            <a:ext cx="853419" cy="853419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71B69EB-582F-4F2E-9F70-28C23C2A349A}"/>
              </a:ext>
            </a:extLst>
          </p:cNvPr>
          <p:cNvSpPr/>
          <p:nvPr/>
        </p:nvSpPr>
        <p:spPr>
          <a:xfrm>
            <a:off x="966840" y="3542237"/>
            <a:ext cx="7367919" cy="117524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Elemento grafico 12" descr="Globo terrestre: Americhe con riempimento a tinta unita">
            <a:extLst>
              <a:ext uri="{FF2B5EF4-FFF2-40B4-BE49-F238E27FC236}">
                <a16:creationId xmlns:a16="http://schemas.microsoft.com/office/drawing/2014/main" id="{A63024A1-86C1-4364-B118-65219AC2E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0130" y="3761231"/>
            <a:ext cx="853419" cy="85341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9BA1349-1FFE-463E-9059-B0FAC679556E}"/>
              </a:ext>
            </a:extLst>
          </p:cNvPr>
          <p:cNvSpPr txBox="1"/>
          <p:nvPr/>
        </p:nvSpPr>
        <p:spPr>
          <a:xfrm>
            <a:off x="1142269" y="3768499"/>
            <a:ext cx="69176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Arial"/>
                <a:cs typeface="Arial"/>
              </a:rPr>
              <a:t>Se sei iscritto al</a:t>
            </a:r>
            <a:r>
              <a:rPr lang="it-IT" sz="1800" b="1" dirty="0">
                <a:latin typeface="Arial"/>
                <a:cs typeface="Arial"/>
              </a:rPr>
              <a:t> primo anno </a:t>
            </a:r>
            <a:r>
              <a:rPr lang="it-IT" sz="1800" dirty="0">
                <a:latin typeface="Arial"/>
                <a:cs typeface="Arial"/>
              </a:rPr>
              <a:t>puoi fare un tirocinio in una azienda o altra organizzazione aderente a Erasmus+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Arial"/>
                <a:cs typeface="Arial"/>
              </a:rPr>
              <a:t>Durata da 2 a 12 mesi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2127591-4DF4-4DAF-A9A7-72540AA72365}"/>
              </a:ext>
            </a:extLst>
          </p:cNvPr>
          <p:cNvSpPr txBox="1"/>
          <p:nvPr/>
        </p:nvSpPr>
        <p:spPr>
          <a:xfrm>
            <a:off x="2315096" y="3355943"/>
            <a:ext cx="408278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Mobilità Erasmus+ per tirocinio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AFDED3C2-12A7-413A-BD0C-B7265AC3ED5C}"/>
              </a:ext>
            </a:extLst>
          </p:cNvPr>
          <p:cNvSpPr/>
          <p:nvPr/>
        </p:nvSpPr>
        <p:spPr>
          <a:xfrm>
            <a:off x="935059" y="5062130"/>
            <a:ext cx="7367919" cy="14441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C3C5213-335B-4CF8-8AAF-CD2AF52AC8FF}"/>
              </a:ext>
            </a:extLst>
          </p:cNvPr>
          <p:cNvSpPr txBox="1"/>
          <p:nvPr/>
        </p:nvSpPr>
        <p:spPr>
          <a:xfrm>
            <a:off x="2933661" y="4878005"/>
            <a:ext cx="2845651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Informazioni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contatti utili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AAFDA4B-35FA-4DA0-B8F9-9828F452B925}"/>
              </a:ext>
            </a:extLst>
          </p:cNvPr>
          <p:cNvSpPr txBox="1"/>
          <p:nvPr/>
        </p:nvSpPr>
        <p:spPr>
          <a:xfrm>
            <a:off x="1142270" y="5276603"/>
            <a:ext cx="6674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Occorre partecipare a un bando di Ateneo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I vincitori ricevono una </a:t>
            </a:r>
            <a:r>
              <a:rPr lang="it-IT">
                <a:latin typeface="Arial"/>
                <a:cs typeface="Arial"/>
              </a:rPr>
              <a:t>borsa Erasmus </a:t>
            </a:r>
            <a:r>
              <a:rPr lang="it-IT" dirty="0">
                <a:latin typeface="Arial"/>
                <a:cs typeface="Arial"/>
              </a:rPr>
              <a:t>e rimborsi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Pagina bando </a:t>
            </a:r>
            <a:r>
              <a:rPr lang="it-IT" dirty="0">
                <a:latin typeface="Arial"/>
                <a:cs typeface="Arial"/>
                <a:hlinkClick r:id="rId7"/>
              </a:rPr>
              <a:t>Erasmus+ Studio e Erasmus+ </a:t>
            </a:r>
            <a:r>
              <a:rPr lang="it-IT" dirty="0" err="1">
                <a:latin typeface="Arial"/>
                <a:cs typeface="Arial"/>
                <a:hlinkClick r:id="rId7"/>
              </a:rPr>
              <a:t>Traineeship</a:t>
            </a:r>
            <a:endParaRPr lang="it-IT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relint@scienze.unifi.it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4369896-8C4E-4C55-8840-FB16AE14D8C3}"/>
              </a:ext>
            </a:extLst>
          </p:cNvPr>
          <p:cNvSpPr txBox="1"/>
          <p:nvPr/>
        </p:nvSpPr>
        <p:spPr>
          <a:xfrm>
            <a:off x="2315096" y="1356702"/>
            <a:ext cx="416605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Mobilità Erasmus+ per studio</a:t>
            </a:r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B1B85286-7CC4-4EA1-B3D3-E85D1F532B5C}"/>
              </a:ext>
            </a:extLst>
          </p:cNvPr>
          <p:cNvSpPr txBox="1">
            <a:spLocks/>
          </p:cNvSpPr>
          <p:nvPr/>
        </p:nvSpPr>
        <p:spPr>
          <a:xfrm>
            <a:off x="246580" y="6607575"/>
            <a:ext cx="7590251" cy="250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Voglio studiare un periodo all’estero, posso farlo?</a:t>
            </a:r>
          </a:p>
        </p:txBody>
      </p:sp>
      <p:pic>
        <p:nvPicPr>
          <p:cNvPr id="20" name="Elemento grafico 19" descr="Marketing con riempimento a tinta unita">
            <a:extLst>
              <a:ext uri="{FF2B5EF4-FFF2-40B4-BE49-F238E27FC236}">
                <a16:creationId xmlns:a16="http://schemas.microsoft.com/office/drawing/2014/main" id="{D680C828-3F36-448D-A4BB-1BE102762E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2274" y="5576075"/>
            <a:ext cx="771417" cy="77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3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ED24A3F-B4BD-4F34-A3FD-CABFA73FAA7C}"/>
              </a:ext>
            </a:extLst>
          </p:cNvPr>
          <p:cNvSpPr/>
          <p:nvPr/>
        </p:nvSpPr>
        <p:spPr>
          <a:xfrm>
            <a:off x="983041" y="1577895"/>
            <a:ext cx="7271959" cy="122191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087982" y="814939"/>
            <a:ext cx="8172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Arial"/>
                <a:cs typeface="Arial"/>
              </a:rPr>
              <a:t>Voglio fare un tirocinio, come procedo?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410175" y="6595474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sz="1200" b="1" smtClean="0">
                <a:solidFill>
                  <a:schemeClr val="bg1"/>
                </a:solidFill>
                <a:latin typeface="Arial"/>
                <a:cs typeface="Arial"/>
              </a:rPr>
              <a:pPr/>
              <a:t>17</a:t>
            </a:fld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80121" y="51433"/>
            <a:ext cx="20136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I servizi della Scuola di Scienze MFN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C683B3-542A-484A-8B6A-9BCD4A16BC76}"/>
              </a:ext>
            </a:extLst>
          </p:cNvPr>
          <p:cNvSpPr txBox="1"/>
          <p:nvPr/>
        </p:nvSpPr>
        <p:spPr>
          <a:xfrm>
            <a:off x="1142268" y="1770155"/>
            <a:ext cx="6917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Non tutti i Corsi di Studio hanno un tirocinio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Il tirocinio previsto dal regolamento è detto curriculare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Ogni Corso di Studi prevede una durata diversa del tirocinio</a:t>
            </a:r>
            <a:endParaRPr lang="it-IT" sz="1800" dirty="0">
              <a:latin typeface="Arial"/>
              <a:cs typeface="Arial"/>
            </a:endParaRPr>
          </a:p>
        </p:txBody>
      </p:sp>
      <p:pic>
        <p:nvPicPr>
          <p:cNvPr id="9" name="Elemento grafico 8" descr="Sala riunioni con riempimento a tinta unita">
            <a:extLst>
              <a:ext uri="{FF2B5EF4-FFF2-40B4-BE49-F238E27FC236}">
                <a16:creationId xmlns:a16="http://schemas.microsoft.com/office/drawing/2014/main" id="{4EAB9CEE-FD37-4ACF-8742-5E217864A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0131" y="1859155"/>
            <a:ext cx="853419" cy="853419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71B69EB-582F-4F2E-9F70-28C23C2A349A}"/>
              </a:ext>
            </a:extLst>
          </p:cNvPr>
          <p:cNvSpPr/>
          <p:nvPr/>
        </p:nvSpPr>
        <p:spPr>
          <a:xfrm>
            <a:off x="966840" y="3146293"/>
            <a:ext cx="7367919" cy="207404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Elemento grafico 12" descr="Portatile con riempimento a tinta unita">
            <a:extLst>
              <a:ext uri="{FF2B5EF4-FFF2-40B4-BE49-F238E27FC236}">
                <a16:creationId xmlns:a16="http://schemas.microsoft.com/office/drawing/2014/main" id="{A63024A1-86C1-4364-B118-65219AC2E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0130" y="3761231"/>
            <a:ext cx="853419" cy="85341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9BA1349-1FFE-463E-9059-B0FAC679556E}"/>
              </a:ext>
            </a:extLst>
          </p:cNvPr>
          <p:cNvSpPr txBox="1"/>
          <p:nvPr/>
        </p:nvSpPr>
        <p:spPr>
          <a:xfrm>
            <a:off x="1160192" y="3444177"/>
            <a:ext cx="70948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Arial"/>
                <a:cs typeface="Arial"/>
              </a:rPr>
              <a:t>Se il tuo </a:t>
            </a:r>
            <a:r>
              <a:rPr lang="it-IT" sz="1800" dirty="0" err="1">
                <a:latin typeface="Arial"/>
                <a:cs typeface="Arial"/>
              </a:rPr>
              <a:t>CdS</a:t>
            </a:r>
            <a:r>
              <a:rPr lang="it-IT" sz="1800" dirty="0">
                <a:latin typeface="Arial"/>
                <a:cs typeface="Arial"/>
              </a:rPr>
              <a:t> lo prevede,</a:t>
            </a:r>
            <a:r>
              <a:rPr lang="it-IT" dirty="0">
                <a:latin typeface="Arial"/>
                <a:cs typeface="Arial"/>
              </a:rPr>
              <a:t> presenta la richiesta di tirocinio al </a:t>
            </a:r>
            <a:r>
              <a:rPr lang="it-IT" dirty="0" err="1">
                <a:latin typeface="Arial"/>
                <a:cs typeface="Arial"/>
              </a:rPr>
              <a:t>CdS</a:t>
            </a:r>
            <a:endParaRPr lang="it-IT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Arial"/>
                <a:cs typeface="Arial"/>
              </a:rPr>
              <a:t>Se approvata e se hai l’attestato del corso della sicurezza, l’ufficio tirocini della Scuola ti abilita sul sistema </a:t>
            </a:r>
            <a:r>
              <a:rPr lang="it-IT" sz="1800" dirty="0" err="1">
                <a:latin typeface="Arial"/>
                <a:cs typeface="Arial"/>
              </a:rPr>
              <a:t>St@ge</a:t>
            </a:r>
            <a:endParaRPr lang="it-IT" sz="18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Definito il progetto formativo e acquisite tutte le firme, puoi svolgere il tirocinio</a:t>
            </a:r>
            <a:endParaRPr lang="it-IT" sz="1800" dirty="0">
              <a:latin typeface="Arial"/>
              <a:cs typeface="Arial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2127591-4DF4-4DAF-A9A7-72540AA72365}"/>
              </a:ext>
            </a:extLst>
          </p:cNvPr>
          <p:cNvSpPr txBox="1"/>
          <p:nvPr/>
        </p:nvSpPr>
        <p:spPr>
          <a:xfrm>
            <a:off x="2315096" y="2965448"/>
            <a:ext cx="408278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mi candido per un tirocinio?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AFDED3C2-12A7-413A-BD0C-B7265AC3ED5C}"/>
              </a:ext>
            </a:extLst>
          </p:cNvPr>
          <p:cNvSpPr/>
          <p:nvPr/>
        </p:nvSpPr>
        <p:spPr>
          <a:xfrm>
            <a:off x="935059" y="5522824"/>
            <a:ext cx="7367919" cy="98340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C3C5213-335B-4CF8-8AAF-CD2AF52AC8FF}"/>
              </a:ext>
            </a:extLst>
          </p:cNvPr>
          <p:cNvSpPr txBox="1"/>
          <p:nvPr/>
        </p:nvSpPr>
        <p:spPr>
          <a:xfrm>
            <a:off x="3828137" y="5321681"/>
            <a:ext cx="10567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AAFDA4B-35FA-4DA0-B8F9-9828F452B925}"/>
              </a:ext>
            </a:extLst>
          </p:cNvPr>
          <p:cNvSpPr txBox="1"/>
          <p:nvPr/>
        </p:nvSpPr>
        <p:spPr>
          <a:xfrm>
            <a:off x="1162085" y="5679354"/>
            <a:ext cx="6674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Pagina </a:t>
            </a:r>
            <a:r>
              <a:rPr lang="it-IT" dirty="0">
                <a:latin typeface="Arial"/>
                <a:cs typeface="Arial"/>
                <a:hlinkClick r:id="rId7"/>
              </a:rPr>
              <a:t>Stage e Tirocini</a:t>
            </a:r>
            <a:endParaRPr lang="it-IT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tirocini@scienze.unifi.it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4369896-8C4E-4C55-8840-FB16AE14D8C3}"/>
              </a:ext>
            </a:extLst>
          </p:cNvPr>
          <p:cNvSpPr txBox="1"/>
          <p:nvPr/>
        </p:nvSpPr>
        <p:spPr>
          <a:xfrm>
            <a:off x="2315096" y="1356702"/>
            <a:ext cx="416605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 i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CdS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prevedono il tirocinio?</a:t>
            </a:r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B1B85286-7CC4-4EA1-B3D3-E85D1F532B5C}"/>
              </a:ext>
            </a:extLst>
          </p:cNvPr>
          <p:cNvSpPr txBox="1">
            <a:spLocks/>
          </p:cNvSpPr>
          <p:nvPr/>
        </p:nvSpPr>
        <p:spPr>
          <a:xfrm>
            <a:off x="246580" y="6607575"/>
            <a:ext cx="7590251" cy="250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Voglio fare un tirocinio, come procedo?</a:t>
            </a:r>
          </a:p>
        </p:txBody>
      </p:sp>
      <p:pic>
        <p:nvPicPr>
          <p:cNvPr id="20" name="Elemento grafico 19" descr="Marketing con riempimento a tinta unita">
            <a:extLst>
              <a:ext uri="{FF2B5EF4-FFF2-40B4-BE49-F238E27FC236}">
                <a16:creationId xmlns:a16="http://schemas.microsoft.com/office/drawing/2014/main" id="{D680C828-3F36-448D-A4BB-1BE102762E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2274" y="5576075"/>
            <a:ext cx="771417" cy="77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1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ED24A3F-B4BD-4F34-A3FD-CABFA73FAA7C}"/>
              </a:ext>
            </a:extLst>
          </p:cNvPr>
          <p:cNvSpPr/>
          <p:nvPr/>
        </p:nvSpPr>
        <p:spPr>
          <a:xfrm>
            <a:off x="983041" y="1577895"/>
            <a:ext cx="7271959" cy="16196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28244" y="781071"/>
            <a:ext cx="8172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Arial"/>
                <a:cs typeface="Arial"/>
              </a:rPr>
              <a:t>Sono in fondo al mio percorso, come mi laureo?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410175" y="6595474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sz="1200" b="1" smtClean="0">
                <a:solidFill>
                  <a:schemeClr val="bg1"/>
                </a:solidFill>
                <a:latin typeface="Arial"/>
                <a:cs typeface="Arial"/>
              </a:rPr>
              <a:pPr/>
              <a:t>18</a:t>
            </a:fld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80121" y="51433"/>
            <a:ext cx="20136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I servizi della Scuola di Scienze MFN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C683B3-542A-484A-8B6A-9BCD4A16BC76}"/>
              </a:ext>
            </a:extLst>
          </p:cNvPr>
          <p:cNvSpPr txBox="1"/>
          <p:nvPr/>
        </p:nvSpPr>
        <p:spPr>
          <a:xfrm>
            <a:off x="1142268" y="1770155"/>
            <a:ext cx="7112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latin typeface="Arial"/>
                <a:cs typeface="Arial"/>
              </a:rPr>
              <a:t>Ogni Corso di Studio ha delle regole diverse per l’inizio tesi.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Alcuni Corsi di Studio ti chiedono di presentare una dichiarazione di inizio tesi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Consulta il sito del tuo </a:t>
            </a:r>
            <a:r>
              <a:rPr lang="it-IT" dirty="0" err="1">
                <a:latin typeface="Arial"/>
                <a:cs typeface="Arial"/>
              </a:rPr>
              <a:t>CdS</a:t>
            </a:r>
            <a:r>
              <a:rPr lang="it-IT" dirty="0">
                <a:latin typeface="Arial"/>
                <a:cs typeface="Arial"/>
              </a:rPr>
              <a:t> alla pagina Per laurearsi</a:t>
            </a:r>
            <a:endParaRPr lang="it-IT" sz="1800" dirty="0">
              <a:latin typeface="Arial"/>
              <a:cs typeface="Arial"/>
            </a:endParaRPr>
          </a:p>
        </p:txBody>
      </p:sp>
      <p:pic>
        <p:nvPicPr>
          <p:cNvPr id="9" name="Elemento grafico 8" descr="Racconto con riempimento a tinta unita">
            <a:extLst>
              <a:ext uri="{FF2B5EF4-FFF2-40B4-BE49-F238E27FC236}">
                <a16:creationId xmlns:a16="http://schemas.microsoft.com/office/drawing/2014/main" id="{4EAB9CEE-FD37-4ACF-8742-5E217864A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0131" y="1859155"/>
            <a:ext cx="853419" cy="853419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71B69EB-582F-4F2E-9F70-28C23C2A349A}"/>
              </a:ext>
            </a:extLst>
          </p:cNvPr>
          <p:cNvSpPr/>
          <p:nvPr/>
        </p:nvSpPr>
        <p:spPr>
          <a:xfrm>
            <a:off x="966840" y="3542237"/>
            <a:ext cx="7367919" cy="147428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Elemento grafico 12" descr="Cappello di laurea con riempimento a tinta unita">
            <a:extLst>
              <a:ext uri="{FF2B5EF4-FFF2-40B4-BE49-F238E27FC236}">
                <a16:creationId xmlns:a16="http://schemas.microsoft.com/office/drawing/2014/main" id="{A63024A1-86C1-4364-B118-65219AC2E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0130" y="3761231"/>
            <a:ext cx="853419" cy="85341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9BA1349-1FFE-463E-9059-B0FAC679556E}"/>
              </a:ext>
            </a:extLst>
          </p:cNvPr>
          <p:cNvSpPr txBox="1"/>
          <p:nvPr/>
        </p:nvSpPr>
        <p:spPr>
          <a:xfrm>
            <a:off x="1142269" y="3768499"/>
            <a:ext cx="6917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latin typeface="Arial"/>
                <a:cs typeface="Arial"/>
              </a:rPr>
              <a:t>La domanda di laurea si presenta esclusivamente online sul sistema </a:t>
            </a:r>
            <a:r>
              <a:rPr lang="it-IT" b="1" dirty="0" err="1">
                <a:latin typeface="Arial"/>
                <a:cs typeface="Arial"/>
              </a:rPr>
              <a:t>T</a:t>
            </a:r>
            <a:r>
              <a:rPr lang="it-IT" sz="1800" b="1" dirty="0" err="1">
                <a:latin typeface="Arial"/>
                <a:cs typeface="Arial"/>
              </a:rPr>
              <a:t>esionline</a:t>
            </a:r>
            <a:endParaRPr lang="it-IT" sz="1800" b="1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Arial"/>
                <a:cs typeface="Arial"/>
              </a:rPr>
              <a:t>I termini si aprono 60gg prima e si chiudono 30 gg prima della seduta di laurea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2127591-4DF4-4DAF-A9A7-72540AA72365}"/>
              </a:ext>
            </a:extLst>
          </p:cNvPr>
          <p:cNvSpPr txBox="1"/>
          <p:nvPr/>
        </p:nvSpPr>
        <p:spPr>
          <a:xfrm>
            <a:off x="2315096" y="3355943"/>
            <a:ext cx="408278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 la domanda di laurea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AFDED3C2-12A7-413A-BD0C-B7265AC3ED5C}"/>
              </a:ext>
            </a:extLst>
          </p:cNvPr>
          <p:cNvSpPr/>
          <p:nvPr/>
        </p:nvSpPr>
        <p:spPr>
          <a:xfrm>
            <a:off x="935059" y="5364022"/>
            <a:ext cx="7367919" cy="11422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C3C5213-335B-4CF8-8AAF-CD2AF52AC8FF}"/>
              </a:ext>
            </a:extLst>
          </p:cNvPr>
          <p:cNvSpPr txBox="1"/>
          <p:nvPr/>
        </p:nvSpPr>
        <p:spPr>
          <a:xfrm>
            <a:off x="3913416" y="5128686"/>
            <a:ext cx="979755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Contatti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AAFDA4B-35FA-4DA0-B8F9-9828F452B925}"/>
              </a:ext>
            </a:extLst>
          </p:cNvPr>
          <p:cNvSpPr txBox="1"/>
          <p:nvPr/>
        </p:nvSpPr>
        <p:spPr>
          <a:xfrm>
            <a:off x="1162085" y="5601059"/>
            <a:ext cx="6674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Pagina </a:t>
            </a:r>
            <a:r>
              <a:rPr lang="it-IT" dirty="0">
                <a:latin typeface="Arial"/>
                <a:cs typeface="Arial"/>
                <a:hlinkClick r:id="rId7"/>
              </a:rPr>
              <a:t>Per laurearsi</a:t>
            </a:r>
            <a:endParaRPr lang="it-IT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scienze.tesi.online@unifi.it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4369896-8C4E-4C55-8840-FB16AE14D8C3}"/>
              </a:ext>
            </a:extLst>
          </p:cNvPr>
          <p:cNvSpPr txBox="1"/>
          <p:nvPr/>
        </p:nvSpPr>
        <p:spPr>
          <a:xfrm>
            <a:off x="2315096" y="1356702"/>
            <a:ext cx="416605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Leggi le istruzioni del </a:t>
            </a:r>
            <a:r>
              <a:rPr lang="it-IT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CdS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B1B85286-7CC4-4EA1-B3D3-E85D1F532B5C}"/>
              </a:ext>
            </a:extLst>
          </p:cNvPr>
          <p:cNvSpPr txBox="1">
            <a:spLocks/>
          </p:cNvSpPr>
          <p:nvPr/>
        </p:nvSpPr>
        <p:spPr>
          <a:xfrm>
            <a:off x="246580" y="6607575"/>
            <a:ext cx="7590251" cy="250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in fondo al mio percorso, come mi laureo?</a:t>
            </a:r>
          </a:p>
        </p:txBody>
      </p:sp>
      <p:pic>
        <p:nvPicPr>
          <p:cNvPr id="20" name="Elemento grafico 19" descr="Marketing con riempimento a tinta unita">
            <a:extLst>
              <a:ext uri="{FF2B5EF4-FFF2-40B4-BE49-F238E27FC236}">
                <a16:creationId xmlns:a16="http://schemas.microsoft.com/office/drawing/2014/main" id="{D680C828-3F36-448D-A4BB-1BE102762E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2274" y="5576075"/>
            <a:ext cx="771417" cy="77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57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ED24A3F-B4BD-4F34-A3FD-CABFA73FAA7C}"/>
              </a:ext>
            </a:extLst>
          </p:cNvPr>
          <p:cNvSpPr/>
          <p:nvPr/>
        </p:nvSpPr>
        <p:spPr>
          <a:xfrm>
            <a:off x="983041" y="1517853"/>
            <a:ext cx="7271959" cy="9832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28244" y="875464"/>
            <a:ext cx="8172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Arial"/>
                <a:cs typeface="Arial"/>
              </a:rPr>
              <a:t>Benefici e agevolazioni 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406676" y="6577881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sz="1200" b="1" smtClean="0">
                <a:solidFill>
                  <a:schemeClr val="bg1"/>
                </a:solidFill>
                <a:latin typeface="Arial"/>
                <a:cs typeface="Arial"/>
              </a:rPr>
              <a:pPr/>
              <a:t>19</a:t>
            </a:fld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80121" y="51433"/>
            <a:ext cx="20136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I servizi della Scuola di Scienze MFN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C683B3-542A-484A-8B6A-9BCD4A16BC76}"/>
              </a:ext>
            </a:extLst>
          </p:cNvPr>
          <p:cNvSpPr txBox="1"/>
          <p:nvPr/>
        </p:nvSpPr>
        <p:spPr>
          <a:xfrm>
            <a:off x="1084083" y="1467208"/>
            <a:ext cx="69758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it-IT" sz="18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latin typeface="Arial"/>
                <a:cs typeface="Arial"/>
              </a:rPr>
              <a:t>DSU Toscana per borse di studio e posto alloggio*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latin typeface="Arial"/>
                <a:cs typeface="Arial"/>
                <a:hlinkClick r:id="rId3"/>
              </a:rPr>
              <a:t>Sito web DSU</a:t>
            </a:r>
            <a:endParaRPr lang="it-IT" sz="1600" dirty="0">
              <a:latin typeface="Arial"/>
              <a:cs typeface="Arial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439EFF02-98B3-444C-AF02-C388371406F0}"/>
              </a:ext>
            </a:extLst>
          </p:cNvPr>
          <p:cNvSpPr/>
          <p:nvPr/>
        </p:nvSpPr>
        <p:spPr>
          <a:xfrm>
            <a:off x="983042" y="4001191"/>
            <a:ext cx="7319938" cy="15570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49243F0-7F5E-4A34-B33D-53F60A410005}"/>
              </a:ext>
            </a:extLst>
          </p:cNvPr>
          <p:cNvSpPr txBox="1"/>
          <p:nvPr/>
        </p:nvSpPr>
        <p:spPr>
          <a:xfrm>
            <a:off x="3320594" y="3825653"/>
            <a:ext cx="2031325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Borse e incentivi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49243F0-7F5E-4A34-B33D-53F60A410005}"/>
              </a:ext>
            </a:extLst>
          </p:cNvPr>
          <p:cNvSpPr txBox="1"/>
          <p:nvPr/>
        </p:nvSpPr>
        <p:spPr>
          <a:xfrm>
            <a:off x="3500089" y="1331674"/>
            <a:ext cx="1655133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DSU Toscana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C55E3D5-CEA7-4A74-86B2-F7EB305013C1}"/>
              </a:ext>
            </a:extLst>
          </p:cNvPr>
          <p:cNvSpPr txBox="1"/>
          <p:nvPr/>
        </p:nvSpPr>
        <p:spPr>
          <a:xfrm>
            <a:off x="1259145" y="4223851"/>
            <a:ext cx="691038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latin typeface="Arial"/>
                <a:cs typeface="Arial"/>
              </a:rPr>
              <a:t>Collaborazione part time 150 ore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latin typeface="Arial"/>
                <a:cs typeface="Arial"/>
              </a:rPr>
              <a:t>Pagina web </a:t>
            </a:r>
            <a:r>
              <a:rPr lang="it-IT" sz="1600" dirty="0">
                <a:latin typeface="Arial"/>
                <a:cs typeface="Arial"/>
                <a:hlinkClick r:id="rId4"/>
              </a:rPr>
              <a:t>Borse e incentivi</a:t>
            </a:r>
            <a:endParaRPr lang="it-IT" sz="16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latin typeface="Arial"/>
                <a:cs typeface="Arial"/>
              </a:rPr>
              <a:t>Rimborso parziale sulle tasse per iscritti a particolari </a:t>
            </a:r>
            <a:r>
              <a:rPr lang="it-IT" sz="1600" dirty="0" err="1">
                <a:latin typeface="Arial"/>
                <a:cs typeface="Arial"/>
              </a:rPr>
              <a:t>CdS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altLang="it-IT" sz="1600" dirty="0">
                <a:latin typeface="Arial" panose="020B0604020202020204" pitchFamily="34" charset="0"/>
              </a:rPr>
              <a:t>Pagina web </a:t>
            </a:r>
            <a:r>
              <a:rPr lang="it-IT" altLang="it-IT" sz="1600" dirty="0">
                <a:latin typeface="Arial" panose="020B0604020202020204" pitchFamily="34" charset="0"/>
                <a:hlinkClick r:id="rId5"/>
              </a:rPr>
              <a:t>Agevolazioni economiche  </a:t>
            </a:r>
            <a:endParaRPr lang="it-IT" altLang="it-IT" sz="16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1800" dirty="0">
              <a:latin typeface="Arial"/>
              <a:cs typeface="Arial"/>
            </a:endParaRP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81B9D483-2CED-48DF-B27D-7A86D9D0E63F}"/>
              </a:ext>
            </a:extLst>
          </p:cNvPr>
          <p:cNvSpPr txBox="1">
            <a:spLocks/>
          </p:cNvSpPr>
          <p:nvPr/>
        </p:nvSpPr>
        <p:spPr>
          <a:xfrm>
            <a:off x="246580" y="6607575"/>
            <a:ext cx="7590251" cy="250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 e agevolazioni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A08022-3050-57EE-E70F-DF7F547C7189}"/>
              </a:ext>
            </a:extLst>
          </p:cNvPr>
          <p:cNvSpPr txBox="1"/>
          <p:nvPr/>
        </p:nvSpPr>
        <p:spPr>
          <a:xfrm>
            <a:off x="983041" y="2578596"/>
            <a:ext cx="7688921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*Chi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vuole richiedere la borsa di studio al DSU Toscana, è importante che il minimo dei 30 CFU a bando faccia riferimento a crediti realmente sostenuti. </a:t>
            </a:r>
          </a:p>
          <a:p>
            <a:pPr algn="l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 questo senso si comprende anche l’esame di lingua inglese, per il quale si consiglia di non richiedere il riconoscimento della lingua nel caso in cui si abbia una certificazione. </a:t>
            </a:r>
          </a:p>
          <a:p>
            <a:pPr algn="l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Per maggiori info vai sul link del sito web DSU Toscana</a:t>
            </a:r>
          </a:p>
        </p:txBody>
      </p:sp>
    </p:spTree>
    <p:extLst>
      <p:ext uri="{BB962C8B-B14F-4D97-AF65-F5344CB8AC3E}">
        <p14:creationId xmlns:p14="http://schemas.microsoft.com/office/powerpoint/2010/main" val="425011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94CD85-D774-4AB9-89B9-8FA1AE06D2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200" dirty="0"/>
              <a:t>Il ciclo di uno studente triennale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7369492C-05DF-4453-86A1-7333EB4CB13B}"/>
              </a:ext>
            </a:extLst>
          </p:cNvPr>
          <p:cNvGrpSpPr/>
          <p:nvPr/>
        </p:nvGrpSpPr>
        <p:grpSpPr>
          <a:xfrm>
            <a:off x="564922" y="655568"/>
            <a:ext cx="7977099" cy="5794736"/>
            <a:chOff x="498245" y="392528"/>
            <a:chExt cx="7977099" cy="6208798"/>
          </a:xfrm>
        </p:grpSpPr>
        <p:pic>
          <p:nvPicPr>
            <p:cNvPr id="6" name="Elemento grafico 5" descr="Aula con riempimento a tinta unita">
              <a:extLst>
                <a:ext uri="{FF2B5EF4-FFF2-40B4-BE49-F238E27FC236}">
                  <a16:creationId xmlns:a16="http://schemas.microsoft.com/office/drawing/2014/main" id="{9C0D547B-B0C4-4AA9-A36F-D8A1C085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2965" y="5217173"/>
              <a:ext cx="914400" cy="914400"/>
            </a:xfrm>
            <a:prstGeom prst="rect">
              <a:avLst/>
            </a:prstGeom>
          </p:spPr>
        </p:pic>
        <p:cxnSp>
          <p:nvCxnSpPr>
            <p:cNvPr id="7" name="Connettore a gomito 6">
              <a:extLst>
                <a:ext uri="{FF2B5EF4-FFF2-40B4-BE49-F238E27FC236}">
                  <a16:creationId xmlns:a16="http://schemas.microsoft.com/office/drawing/2014/main" id="{F27BC3A8-F670-4944-B448-B8B13BFFC6DC}"/>
                </a:ext>
              </a:extLst>
            </p:cNvPr>
            <p:cNvCxnSpPr>
              <a:cxnSpLocks/>
            </p:cNvCxnSpPr>
            <p:nvPr/>
          </p:nvCxnSpPr>
          <p:spPr>
            <a:xfrm>
              <a:off x="815420" y="1965490"/>
              <a:ext cx="5733067" cy="386410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3257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7262092-DF63-4539-B519-09B8AEFCF62D}"/>
                </a:ext>
              </a:extLst>
            </p:cNvPr>
            <p:cNvSpPr/>
            <p:nvPr/>
          </p:nvSpPr>
          <p:spPr>
            <a:xfrm>
              <a:off x="4260712" y="4252379"/>
              <a:ext cx="1885361" cy="42420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32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Piano di Studi</a:t>
              </a:r>
            </a:p>
          </p:txBody>
        </p:sp>
        <p:pic>
          <p:nvPicPr>
            <p:cNvPr id="9" name="Elemento grafico 8" descr="Cappello di laurea con riempimento a tinta unita">
              <a:extLst>
                <a:ext uri="{FF2B5EF4-FFF2-40B4-BE49-F238E27FC236}">
                  <a16:creationId xmlns:a16="http://schemas.microsoft.com/office/drawing/2014/main" id="{0302829D-EF44-4F55-B06E-1327C7893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48487" y="5293151"/>
              <a:ext cx="914400" cy="914400"/>
            </a:xfrm>
            <a:prstGeom prst="rect">
              <a:avLst/>
            </a:prstGeom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A39C8547-F564-4846-BBB5-BD281CA0C922}"/>
                </a:ext>
              </a:extLst>
            </p:cNvPr>
            <p:cNvSpPr/>
            <p:nvPr/>
          </p:nvSpPr>
          <p:spPr>
            <a:xfrm>
              <a:off x="4243681" y="6177120"/>
              <a:ext cx="1885361" cy="42420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32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Tesi</a:t>
              </a: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F2DD847A-7D1F-47F5-B342-0442C005334F}"/>
                </a:ext>
              </a:extLst>
            </p:cNvPr>
            <p:cNvSpPr/>
            <p:nvPr/>
          </p:nvSpPr>
          <p:spPr>
            <a:xfrm>
              <a:off x="1342535" y="3077857"/>
              <a:ext cx="1885361" cy="424206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32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Convalida attività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05FE5F19-2987-49D2-9DA3-5F2F8228F679}"/>
                </a:ext>
              </a:extLst>
            </p:cNvPr>
            <p:cNvSpPr/>
            <p:nvPr/>
          </p:nvSpPr>
          <p:spPr>
            <a:xfrm>
              <a:off x="4260712" y="4779473"/>
              <a:ext cx="1885361" cy="42420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32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Erasmus</a:t>
              </a: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717F4C8C-2B43-44FE-A8E1-861CE35A1BB2}"/>
                </a:ext>
              </a:extLst>
            </p:cNvPr>
            <p:cNvSpPr/>
            <p:nvPr/>
          </p:nvSpPr>
          <p:spPr>
            <a:xfrm>
              <a:off x="4260712" y="3177802"/>
              <a:ext cx="1912076" cy="42420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32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Corsi sicurezza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2C38EAF0-74A9-4156-B897-3A2BCEC34574}"/>
                </a:ext>
              </a:extLst>
            </p:cNvPr>
            <p:cNvSpPr/>
            <p:nvPr/>
          </p:nvSpPr>
          <p:spPr>
            <a:xfrm>
              <a:off x="1349302" y="3669833"/>
              <a:ext cx="1885361" cy="424206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32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Tasse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127CBA80-C1F5-4757-8B0B-74DAE169CFAC}"/>
                </a:ext>
              </a:extLst>
            </p:cNvPr>
            <p:cNvSpPr/>
            <p:nvPr/>
          </p:nvSpPr>
          <p:spPr>
            <a:xfrm>
              <a:off x="4260712" y="5308774"/>
              <a:ext cx="1885361" cy="42420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32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Tirocini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CDE54B26-2302-462C-BB0E-43DDA65266B5}"/>
                </a:ext>
              </a:extLst>
            </p:cNvPr>
            <p:cNvSpPr/>
            <p:nvPr/>
          </p:nvSpPr>
          <p:spPr>
            <a:xfrm>
              <a:off x="4272679" y="3720563"/>
              <a:ext cx="1885361" cy="42420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32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Esami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CCF1E535-37C1-43BA-B43E-A568D3EC4E57}"/>
                </a:ext>
              </a:extLst>
            </p:cNvPr>
            <p:cNvSpPr/>
            <p:nvPr/>
          </p:nvSpPr>
          <p:spPr>
            <a:xfrm>
              <a:off x="1799072" y="428089"/>
              <a:ext cx="1885361" cy="42420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32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Test ammissione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1B836456-0AD8-4D26-95FA-D5F879637BB3}"/>
                </a:ext>
              </a:extLst>
            </p:cNvPr>
            <p:cNvSpPr/>
            <p:nvPr/>
          </p:nvSpPr>
          <p:spPr>
            <a:xfrm>
              <a:off x="1809946" y="1069676"/>
              <a:ext cx="1885361" cy="42420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32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Prova di verifica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F72BB8F7-F1D5-4A2A-8EA1-38737A01C53F}"/>
                </a:ext>
              </a:extLst>
            </p:cNvPr>
            <p:cNvSpPr/>
            <p:nvPr/>
          </p:nvSpPr>
          <p:spPr>
            <a:xfrm>
              <a:off x="1342535" y="2452234"/>
              <a:ext cx="1885361" cy="424206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32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Iscrizione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72C345EF-5059-42BE-B5D4-8937E1619739}"/>
                </a:ext>
              </a:extLst>
            </p:cNvPr>
            <p:cNvSpPr/>
            <p:nvPr/>
          </p:nvSpPr>
          <p:spPr>
            <a:xfrm>
              <a:off x="1331433" y="4802173"/>
              <a:ext cx="1885361" cy="424206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32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Certificati</a:t>
              </a:r>
            </a:p>
          </p:txBody>
        </p:sp>
        <p:pic>
          <p:nvPicPr>
            <p:cNvPr id="21" name="Elemento grafico 20" descr="Zaino con riempimento a tinta unita">
              <a:extLst>
                <a:ext uri="{FF2B5EF4-FFF2-40B4-BE49-F238E27FC236}">
                  <a16:creationId xmlns:a16="http://schemas.microsoft.com/office/drawing/2014/main" id="{1C2613F5-D633-4913-B2B8-2418A79E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9878" y="392528"/>
              <a:ext cx="914400" cy="914400"/>
            </a:xfrm>
            <a:prstGeom prst="rect">
              <a:avLst/>
            </a:prstGeom>
          </p:spPr>
        </p:pic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CADC62D1-F7D5-47FF-8BE0-1600916C42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9753" y="641011"/>
              <a:ext cx="479319" cy="1655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50C35779-FCCC-4B6B-A43D-F1EE8D3ED4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5307" y="1399323"/>
              <a:ext cx="574001" cy="642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D5687707-2F2B-4603-BFC8-A79BB5E5D127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3695307" y="3389905"/>
              <a:ext cx="565405" cy="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1BDADD10-1179-4181-91F3-4F6CA7C72171}"/>
                </a:ext>
              </a:extLst>
            </p:cNvPr>
            <p:cNvCxnSpPr>
              <a:cxnSpLocks/>
            </p:cNvCxnSpPr>
            <p:nvPr/>
          </p:nvCxnSpPr>
          <p:spPr>
            <a:xfrm>
              <a:off x="5144285" y="5829596"/>
              <a:ext cx="0" cy="313343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11EC984C-137B-4304-8157-9EA85FA39346}"/>
                </a:ext>
              </a:extLst>
            </p:cNvPr>
            <p:cNvSpPr/>
            <p:nvPr/>
          </p:nvSpPr>
          <p:spPr>
            <a:xfrm>
              <a:off x="815420" y="1853956"/>
              <a:ext cx="5566526" cy="4206499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noFill/>
              </a:endParaRP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474F3200-09C5-4C8A-9879-2FFA46FCF4C5}"/>
                </a:ext>
              </a:extLst>
            </p:cNvPr>
            <p:cNvSpPr txBox="1"/>
            <p:nvPr/>
          </p:nvSpPr>
          <p:spPr>
            <a:xfrm>
              <a:off x="924871" y="6008339"/>
              <a:ext cx="1732654" cy="3957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cs typeface="MV Boli" panose="02000500030200090000" pitchFamily="2" charset="0"/>
                </a:rPr>
                <a:t>Studente iscritto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BC5BB07A-C086-487A-B2DC-7C621E5AA494}"/>
                </a:ext>
              </a:extLst>
            </p:cNvPr>
            <p:cNvSpPr/>
            <p:nvPr/>
          </p:nvSpPr>
          <p:spPr>
            <a:xfrm>
              <a:off x="4297589" y="1187220"/>
              <a:ext cx="1885361" cy="424206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32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Immatricolazione</a:t>
              </a:r>
            </a:p>
          </p:txBody>
        </p:sp>
        <p:cxnSp>
          <p:nvCxnSpPr>
            <p:cNvPr id="29" name="Connettore a gomito 28">
              <a:extLst>
                <a:ext uri="{FF2B5EF4-FFF2-40B4-BE49-F238E27FC236}">
                  <a16:creationId xmlns:a16="http://schemas.microsoft.com/office/drawing/2014/main" id="{6DA2E6D3-04F2-4D70-A8BE-09CE7D9C1991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3684433" y="640192"/>
              <a:ext cx="1459852" cy="547028"/>
            </a:xfrm>
            <a:prstGeom prst="bentConnector3">
              <a:avLst>
                <a:gd name="adj1" fmla="val 9972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B96B3004-201C-4135-B50B-7594C785938D}"/>
                </a:ext>
              </a:extLst>
            </p:cNvPr>
            <p:cNvCxnSpPr>
              <a:cxnSpLocks/>
            </p:cNvCxnSpPr>
            <p:nvPr/>
          </p:nvCxnSpPr>
          <p:spPr>
            <a:xfrm>
              <a:off x="3279743" y="2633398"/>
              <a:ext cx="399852" cy="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A96D0AF0-E22D-44F0-8ADF-A970EC25A8FA}"/>
                </a:ext>
              </a:extLst>
            </p:cNvPr>
            <p:cNvSpPr txBox="1"/>
            <p:nvPr/>
          </p:nvSpPr>
          <p:spPr>
            <a:xfrm>
              <a:off x="498245" y="1187907"/>
              <a:ext cx="1143394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cs typeface="MV Boli" panose="02000500030200090000" pitchFamily="2" charset="0"/>
                </a:rPr>
                <a:t>Futuro studente</a:t>
              </a:r>
            </a:p>
          </p:txBody>
        </p:sp>
        <p:cxnSp>
          <p:nvCxnSpPr>
            <p:cNvPr id="32" name="Connettore 2 31">
              <a:extLst>
                <a:ext uri="{FF2B5EF4-FFF2-40B4-BE49-F238E27FC236}">
                  <a16:creationId xmlns:a16="http://schemas.microsoft.com/office/drawing/2014/main" id="{3A0C1FDC-1741-4514-AEC5-875A855E46A5}"/>
                </a:ext>
              </a:extLst>
            </p:cNvPr>
            <p:cNvCxnSpPr>
              <a:cxnSpLocks/>
            </p:cNvCxnSpPr>
            <p:nvPr/>
          </p:nvCxnSpPr>
          <p:spPr>
            <a:xfrm>
              <a:off x="1342535" y="978630"/>
              <a:ext cx="477550" cy="2239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2A21521F-4D0D-42D1-B7C4-4F60246FD893}"/>
                </a:ext>
              </a:extLst>
            </p:cNvPr>
            <p:cNvSpPr txBox="1"/>
            <p:nvPr/>
          </p:nvSpPr>
          <p:spPr>
            <a:xfrm>
              <a:off x="7462887" y="5616935"/>
              <a:ext cx="1012457" cy="3957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latin typeface="+mj-lt"/>
                  <a:cs typeface="MV Boli" panose="02000500030200090000" pitchFamily="2" charset="0"/>
                </a:rPr>
                <a:t>Laureato</a:t>
              </a:r>
            </a:p>
          </p:txBody>
        </p: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12B1BC9A-C7D1-4587-BB6D-D9413A4EFC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5426" y="1611426"/>
              <a:ext cx="1" cy="4295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8E113792-7067-4F84-8422-E5A115FCF19A}"/>
                </a:ext>
              </a:extLst>
            </p:cNvPr>
            <p:cNvCxnSpPr>
              <a:cxnSpLocks/>
            </p:cNvCxnSpPr>
            <p:nvPr/>
          </p:nvCxnSpPr>
          <p:spPr>
            <a:xfrm>
              <a:off x="3695307" y="3974454"/>
              <a:ext cx="565405" cy="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8B26968B-AF05-4AB0-8D35-249B7B79D587}"/>
                </a:ext>
              </a:extLst>
            </p:cNvPr>
            <p:cNvCxnSpPr>
              <a:cxnSpLocks/>
            </p:cNvCxnSpPr>
            <p:nvPr/>
          </p:nvCxnSpPr>
          <p:spPr>
            <a:xfrm>
              <a:off x="3684433" y="4443725"/>
              <a:ext cx="565405" cy="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609F8DDC-0B8B-4CE5-823F-A8BE78E3E79F}"/>
                </a:ext>
              </a:extLst>
            </p:cNvPr>
            <p:cNvCxnSpPr>
              <a:cxnSpLocks/>
            </p:cNvCxnSpPr>
            <p:nvPr/>
          </p:nvCxnSpPr>
          <p:spPr>
            <a:xfrm>
              <a:off x="3679595" y="5067366"/>
              <a:ext cx="565405" cy="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2416BF5B-CEC9-405D-BF19-921A99A72AA6}"/>
                </a:ext>
              </a:extLst>
            </p:cNvPr>
            <p:cNvCxnSpPr>
              <a:cxnSpLocks/>
            </p:cNvCxnSpPr>
            <p:nvPr/>
          </p:nvCxnSpPr>
          <p:spPr>
            <a:xfrm>
              <a:off x="3679595" y="5542786"/>
              <a:ext cx="565405" cy="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itolo 1">
            <a:extLst>
              <a:ext uri="{FF2B5EF4-FFF2-40B4-BE49-F238E27FC236}">
                <a16:creationId xmlns:a16="http://schemas.microsoft.com/office/drawing/2014/main" id="{E2179C5B-3DC7-4558-BD6A-75D0A3ED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984" y="407696"/>
            <a:ext cx="4699090" cy="430888"/>
          </a:xfrm>
        </p:spPr>
        <p:txBody>
          <a:bodyPr/>
          <a:lstStyle/>
          <a:p>
            <a:r>
              <a:rPr lang="it-IT" dirty="0"/>
              <a:t>Il ciclo di uno studente triennale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D32B824A-ED58-41CF-AC0C-BB34A76AD1C5}"/>
              </a:ext>
            </a:extLst>
          </p:cNvPr>
          <p:cNvSpPr/>
          <p:nvPr/>
        </p:nvSpPr>
        <p:spPr>
          <a:xfrm>
            <a:off x="4327672" y="2269574"/>
            <a:ext cx="1912076" cy="395916"/>
          </a:xfrm>
          <a:prstGeom prst="rect">
            <a:avLst/>
          </a:prstGeom>
          <a:solidFill>
            <a:srgbClr val="92D050"/>
          </a:solidFill>
          <a:ln>
            <a:solidFill>
              <a:srgbClr val="0032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OFA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9251B6D5-724E-4F07-8139-905BFAEF9088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3762267" y="2467532"/>
            <a:ext cx="565405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ttangolo 41">
            <a:extLst>
              <a:ext uri="{FF2B5EF4-FFF2-40B4-BE49-F238E27FC236}">
                <a16:creationId xmlns:a16="http://schemas.microsoft.com/office/drawing/2014/main" id="{3DD5B4DE-D2C1-4612-A152-2132A36723B4}"/>
              </a:ext>
            </a:extLst>
          </p:cNvPr>
          <p:cNvSpPr/>
          <p:nvPr/>
        </p:nvSpPr>
        <p:spPr>
          <a:xfrm>
            <a:off x="6835997" y="3337927"/>
            <a:ext cx="2152855" cy="395916"/>
          </a:xfrm>
          <a:prstGeom prst="rect">
            <a:avLst/>
          </a:prstGeom>
          <a:solidFill>
            <a:srgbClr val="0070C0"/>
          </a:solidFill>
          <a:ln>
            <a:solidFill>
              <a:srgbClr val="0032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Segreteria Studenti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6DDB083F-B094-4222-B983-F2736175376A}"/>
              </a:ext>
            </a:extLst>
          </p:cNvPr>
          <p:cNvSpPr/>
          <p:nvPr/>
        </p:nvSpPr>
        <p:spPr>
          <a:xfrm>
            <a:off x="6835997" y="2733830"/>
            <a:ext cx="2121727" cy="395916"/>
          </a:xfrm>
          <a:prstGeom prst="rect">
            <a:avLst/>
          </a:prstGeom>
          <a:solidFill>
            <a:srgbClr val="92D050"/>
          </a:solidFill>
          <a:ln>
            <a:solidFill>
              <a:srgbClr val="0032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Scuola</a:t>
            </a:r>
          </a:p>
        </p:txBody>
      </p:sp>
      <p:sp>
        <p:nvSpPr>
          <p:cNvPr id="44" name="Titolo 1">
            <a:extLst>
              <a:ext uri="{FF2B5EF4-FFF2-40B4-BE49-F238E27FC236}">
                <a16:creationId xmlns:a16="http://schemas.microsoft.com/office/drawing/2014/main" id="{B31E89CD-23DF-4D4F-A412-3CB6477F5BAA}"/>
              </a:ext>
            </a:extLst>
          </p:cNvPr>
          <p:cNvSpPr txBox="1">
            <a:spLocks/>
          </p:cNvSpPr>
          <p:nvPr/>
        </p:nvSpPr>
        <p:spPr>
          <a:xfrm>
            <a:off x="6871515" y="2360559"/>
            <a:ext cx="2362261" cy="430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1600" dirty="0"/>
              <a:t>Servizi erogati da</a:t>
            </a: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9FFE4053-085A-4DA8-B22D-EEAD135D5C85}"/>
              </a:ext>
            </a:extLst>
          </p:cNvPr>
          <p:cNvGrpSpPr/>
          <p:nvPr/>
        </p:nvGrpSpPr>
        <p:grpSpPr>
          <a:xfrm>
            <a:off x="317548" y="866948"/>
            <a:ext cx="458820" cy="440152"/>
            <a:chOff x="6791641" y="3973423"/>
            <a:chExt cx="458820" cy="440152"/>
          </a:xfrm>
        </p:grpSpPr>
        <p:sp>
          <p:nvSpPr>
            <p:cNvPr id="50" name="Stella a 7 punte 49">
              <a:extLst>
                <a:ext uri="{FF2B5EF4-FFF2-40B4-BE49-F238E27FC236}">
                  <a16:creationId xmlns:a16="http://schemas.microsoft.com/office/drawing/2014/main" id="{1869DF6B-8A4F-4B48-86FC-E015EA18B2B3}"/>
                </a:ext>
              </a:extLst>
            </p:cNvPr>
            <p:cNvSpPr/>
            <p:nvPr/>
          </p:nvSpPr>
          <p:spPr>
            <a:xfrm>
              <a:off x="6791641" y="3973423"/>
              <a:ext cx="458820" cy="440152"/>
            </a:xfrm>
            <a:prstGeom prst="star7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1" name="Elemento grafico 50" descr="Faccina angelo con riempimento a tinta unita">
              <a:extLst>
                <a:ext uri="{FF2B5EF4-FFF2-40B4-BE49-F238E27FC236}">
                  <a16:creationId xmlns:a16="http://schemas.microsoft.com/office/drawing/2014/main" id="{B2848BCE-4226-42F6-868A-C2CA98D05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65153" y="4078747"/>
              <a:ext cx="286079" cy="286079"/>
            </a:xfrm>
            <a:prstGeom prst="rect">
              <a:avLst/>
            </a:prstGeom>
          </p:spPr>
        </p:pic>
      </p:grp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DF8B7947-B3EC-4CDA-8549-58907F07E24E}"/>
              </a:ext>
            </a:extLst>
          </p:cNvPr>
          <p:cNvGrpSpPr/>
          <p:nvPr/>
        </p:nvGrpSpPr>
        <p:grpSpPr>
          <a:xfrm>
            <a:off x="2071450" y="5300130"/>
            <a:ext cx="458820" cy="440152"/>
            <a:chOff x="6791641" y="4669762"/>
            <a:chExt cx="458820" cy="440152"/>
          </a:xfrm>
        </p:grpSpPr>
        <p:sp>
          <p:nvSpPr>
            <p:cNvPr id="56" name="stellarossa1">
              <a:extLst>
                <a:ext uri="{FF2B5EF4-FFF2-40B4-BE49-F238E27FC236}">
                  <a16:creationId xmlns:a16="http://schemas.microsoft.com/office/drawing/2014/main" id="{C635F5EE-ED9E-48E4-A3AF-438676EA6826}"/>
                </a:ext>
              </a:extLst>
            </p:cNvPr>
            <p:cNvSpPr/>
            <p:nvPr/>
          </p:nvSpPr>
          <p:spPr>
            <a:xfrm>
              <a:off x="6791641" y="4669762"/>
              <a:ext cx="458820" cy="440152"/>
            </a:xfrm>
            <a:prstGeom prst="star7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7" name="didattico" descr="Professoressa con riempimento a tinta unita">
              <a:extLst>
                <a:ext uri="{FF2B5EF4-FFF2-40B4-BE49-F238E27FC236}">
                  <a16:creationId xmlns:a16="http://schemas.microsoft.com/office/drawing/2014/main" id="{22F333D1-865E-4FB9-9B2E-C25C3F8B6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50020" y="4716528"/>
              <a:ext cx="346619" cy="346619"/>
            </a:xfrm>
            <a:prstGeom prst="rect">
              <a:avLst/>
            </a:prstGeom>
          </p:spPr>
        </p:pic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4EDA2BF2-4676-4C6C-B9D6-286DAED7BAF7}"/>
              </a:ext>
            </a:extLst>
          </p:cNvPr>
          <p:cNvGrpSpPr/>
          <p:nvPr/>
        </p:nvGrpSpPr>
        <p:grpSpPr>
          <a:xfrm>
            <a:off x="6763433" y="3785301"/>
            <a:ext cx="2146930" cy="646331"/>
            <a:chOff x="6763433" y="3785301"/>
            <a:chExt cx="2146930" cy="646331"/>
          </a:xfrm>
        </p:grpSpPr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5C6FFB83-6741-41E9-BE92-552078778072}"/>
                </a:ext>
              </a:extLst>
            </p:cNvPr>
            <p:cNvGrpSpPr/>
            <p:nvPr/>
          </p:nvGrpSpPr>
          <p:grpSpPr>
            <a:xfrm>
              <a:off x="6763433" y="3904055"/>
              <a:ext cx="458820" cy="440152"/>
              <a:chOff x="6791641" y="3973423"/>
              <a:chExt cx="458820" cy="440152"/>
            </a:xfrm>
          </p:grpSpPr>
          <p:sp>
            <p:nvSpPr>
              <p:cNvPr id="46" name="Stella a 7 punte 45">
                <a:extLst>
                  <a:ext uri="{FF2B5EF4-FFF2-40B4-BE49-F238E27FC236}">
                    <a16:creationId xmlns:a16="http://schemas.microsoft.com/office/drawing/2014/main" id="{CAF32DAA-D8A3-4046-9266-1ACA9905BECB}"/>
                  </a:ext>
                </a:extLst>
              </p:cNvPr>
              <p:cNvSpPr/>
              <p:nvPr/>
            </p:nvSpPr>
            <p:spPr>
              <a:xfrm>
                <a:off x="6791641" y="3973423"/>
                <a:ext cx="458820" cy="440152"/>
              </a:xfrm>
              <a:prstGeom prst="star7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7" name="Elemento grafico 46" descr="Faccina angelo con riempimento a tinta unita">
                <a:extLst>
                  <a:ext uri="{FF2B5EF4-FFF2-40B4-BE49-F238E27FC236}">
                    <a16:creationId xmlns:a16="http://schemas.microsoft.com/office/drawing/2014/main" id="{3323E3B2-DCB3-46B6-8BD3-847F56E9F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865153" y="4078747"/>
                <a:ext cx="286079" cy="286079"/>
              </a:xfrm>
              <a:prstGeom prst="rect">
                <a:avLst/>
              </a:prstGeom>
            </p:spPr>
          </p:pic>
        </p:grp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55E8BAFC-A8F6-4808-A0C3-8D71C27D7ED2}"/>
                </a:ext>
              </a:extLst>
            </p:cNvPr>
            <p:cNvSpPr txBox="1"/>
            <p:nvPr/>
          </p:nvSpPr>
          <p:spPr>
            <a:xfrm>
              <a:off x="7202602" y="3785301"/>
              <a:ext cx="17077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Orientamento in ingresso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6A278A76-C097-4FC3-862B-BCAFB120BFFC}"/>
              </a:ext>
            </a:extLst>
          </p:cNvPr>
          <p:cNvGrpSpPr/>
          <p:nvPr/>
        </p:nvGrpSpPr>
        <p:grpSpPr>
          <a:xfrm>
            <a:off x="6757736" y="4495614"/>
            <a:ext cx="2145716" cy="646331"/>
            <a:chOff x="6757736" y="4495614"/>
            <a:chExt cx="2145716" cy="646331"/>
          </a:xfrm>
        </p:grpSpPr>
        <p:grpSp>
          <p:nvGrpSpPr>
            <p:cNvPr id="54" name="Gruppo 53">
              <a:extLst>
                <a:ext uri="{FF2B5EF4-FFF2-40B4-BE49-F238E27FC236}">
                  <a16:creationId xmlns:a16="http://schemas.microsoft.com/office/drawing/2014/main" id="{A3AF079B-34C5-4142-AD29-D2197956B3D4}"/>
                </a:ext>
              </a:extLst>
            </p:cNvPr>
            <p:cNvGrpSpPr/>
            <p:nvPr/>
          </p:nvGrpSpPr>
          <p:grpSpPr>
            <a:xfrm>
              <a:off x="6757736" y="4516871"/>
              <a:ext cx="458820" cy="440152"/>
              <a:chOff x="6791641" y="4669762"/>
              <a:chExt cx="458820" cy="440152"/>
            </a:xfrm>
          </p:grpSpPr>
          <p:sp>
            <p:nvSpPr>
              <p:cNvPr id="52" name="stellarossa1">
                <a:extLst>
                  <a:ext uri="{FF2B5EF4-FFF2-40B4-BE49-F238E27FC236}">
                    <a16:creationId xmlns:a16="http://schemas.microsoft.com/office/drawing/2014/main" id="{41F004BA-CA2A-48A4-B6F5-CD24A76C307C}"/>
                  </a:ext>
                </a:extLst>
              </p:cNvPr>
              <p:cNvSpPr/>
              <p:nvPr/>
            </p:nvSpPr>
            <p:spPr>
              <a:xfrm>
                <a:off x="6791641" y="4669762"/>
                <a:ext cx="458820" cy="440152"/>
              </a:xfrm>
              <a:prstGeom prst="star7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53" name="didattico" descr="Professoressa con riempimento a tinta unita">
                <a:extLst>
                  <a:ext uri="{FF2B5EF4-FFF2-40B4-BE49-F238E27FC236}">
                    <a16:creationId xmlns:a16="http://schemas.microsoft.com/office/drawing/2014/main" id="{6A681317-EFD2-4885-A0FE-B313164AF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850020" y="4716528"/>
                <a:ext cx="346619" cy="346619"/>
              </a:xfrm>
              <a:prstGeom prst="rect">
                <a:avLst/>
              </a:prstGeom>
            </p:spPr>
          </p:pic>
        </p:grp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79ED253B-095B-44F3-965F-D03C5EB68765}"/>
                </a:ext>
              </a:extLst>
            </p:cNvPr>
            <p:cNvSpPr txBox="1"/>
            <p:nvPr/>
          </p:nvSpPr>
          <p:spPr>
            <a:xfrm>
              <a:off x="7195691" y="4495614"/>
              <a:ext cx="17077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Orientamento in itinere e tutor</a:t>
              </a:r>
            </a:p>
          </p:txBody>
        </p:sp>
      </p:grp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7913295E-E166-4E07-A044-0D28F756B7B8}"/>
              </a:ext>
            </a:extLst>
          </p:cNvPr>
          <p:cNvSpPr txBox="1"/>
          <p:nvPr/>
        </p:nvSpPr>
        <p:spPr>
          <a:xfrm>
            <a:off x="6809792" y="941144"/>
            <a:ext cx="205407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Test ammissione solo per </a:t>
            </a:r>
            <a:r>
              <a:rPr lang="it-IT" sz="1200" b="1" dirty="0"/>
              <a:t>Scienze Biologiche</a:t>
            </a:r>
            <a:r>
              <a:rPr lang="it-IT" sz="1200" dirty="0"/>
              <a:t>, vincolante per immatricolazione</a:t>
            </a:r>
          </a:p>
          <a:p>
            <a:r>
              <a:rPr lang="it-IT" sz="1200" dirty="0"/>
              <a:t>Per gli altri corsi ci si immatricola liberamente</a:t>
            </a: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56D75084-9724-4C17-8D8A-86EC9925A045}"/>
              </a:ext>
            </a:extLst>
          </p:cNvPr>
          <p:cNvSpPr/>
          <p:nvPr/>
        </p:nvSpPr>
        <p:spPr>
          <a:xfrm>
            <a:off x="1405105" y="4280529"/>
            <a:ext cx="1885361" cy="395916"/>
          </a:xfrm>
          <a:prstGeom prst="rect">
            <a:avLst/>
          </a:prstGeom>
          <a:solidFill>
            <a:srgbClr val="0070C0"/>
          </a:solidFill>
          <a:ln>
            <a:solidFill>
              <a:srgbClr val="0032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ISEE</a:t>
            </a: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93A71510-D5FD-4FB0-B8FE-43111AF547CB}"/>
              </a:ext>
            </a:extLst>
          </p:cNvPr>
          <p:cNvSpPr/>
          <p:nvPr/>
        </p:nvSpPr>
        <p:spPr>
          <a:xfrm>
            <a:off x="4339966" y="2788849"/>
            <a:ext cx="1912076" cy="395916"/>
          </a:xfrm>
          <a:prstGeom prst="rect">
            <a:avLst/>
          </a:prstGeom>
          <a:solidFill>
            <a:srgbClr val="92D050"/>
          </a:solidFill>
          <a:ln>
            <a:solidFill>
              <a:srgbClr val="0032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Calendario lezioni</a:t>
            </a:r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D41A6BD0-453A-4115-BAB1-5C932EAAF5B7}"/>
              </a:ext>
            </a:extLst>
          </p:cNvPr>
          <p:cNvCxnSpPr>
            <a:cxnSpLocks/>
          </p:cNvCxnSpPr>
          <p:nvPr/>
        </p:nvCxnSpPr>
        <p:spPr>
          <a:xfrm>
            <a:off x="3744953" y="3025771"/>
            <a:ext cx="565405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3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48252" y="817276"/>
            <a:ext cx="80556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Arial"/>
                <a:cs typeface="Arial"/>
              </a:rPr>
              <a:t>Come contattarci?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84550" y="656898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sz="1200" b="1" smtClean="0">
                <a:solidFill>
                  <a:schemeClr val="bg1"/>
                </a:solidFill>
                <a:latin typeface="Arial"/>
                <a:cs typeface="Arial"/>
              </a:rPr>
              <a:pPr/>
              <a:t>20</a:t>
            </a:fld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80121" y="51433"/>
            <a:ext cx="20136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I servizi della Scuola di Scienze MFN</a:t>
            </a:r>
          </a:p>
        </p:txBody>
      </p:sp>
      <p:pic>
        <p:nvPicPr>
          <p:cNvPr id="8" name="Elemento grafico 7" descr="Telefono viva voce con riempimento a tinta unita">
            <a:extLst>
              <a:ext uri="{FF2B5EF4-FFF2-40B4-BE49-F238E27FC236}">
                <a16:creationId xmlns:a16="http://schemas.microsoft.com/office/drawing/2014/main" id="{C34000A3-203B-49BE-BA6F-35CB16410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252" y="1831536"/>
            <a:ext cx="771417" cy="771417"/>
          </a:xfrm>
          <a:prstGeom prst="rect">
            <a:avLst/>
          </a:prstGeom>
        </p:spPr>
      </p:pic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0C4EA5F-FEA8-4348-9991-E78406367B2C}"/>
              </a:ext>
            </a:extLst>
          </p:cNvPr>
          <p:cNvSpPr/>
          <p:nvPr/>
        </p:nvSpPr>
        <p:spPr>
          <a:xfrm>
            <a:off x="954276" y="1552202"/>
            <a:ext cx="7271959" cy="129810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888700C-FD1C-468B-9EB8-7376907E27F6}"/>
              </a:ext>
            </a:extLst>
          </p:cNvPr>
          <p:cNvSpPr txBox="1"/>
          <p:nvPr/>
        </p:nvSpPr>
        <p:spPr>
          <a:xfrm>
            <a:off x="1681537" y="1688621"/>
            <a:ext cx="65446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"/>
                <a:cs typeface="Arial"/>
              </a:rPr>
              <a:t>0552751352</a:t>
            </a:r>
          </a:p>
          <a:p>
            <a:r>
              <a:rPr lang="it-IT" sz="1800" dirty="0">
                <a:latin typeface="Arial"/>
                <a:cs typeface="Arial"/>
              </a:rPr>
              <a:t>Attivo il Lunedì – Martedì – Mercoledì 9:30 -12:30  </a:t>
            </a:r>
          </a:p>
          <a:p>
            <a:r>
              <a:rPr lang="it-IT" sz="1800" dirty="0">
                <a:latin typeface="Arial"/>
                <a:cs typeface="Arial"/>
              </a:rPr>
              <a:t>Giovedì 14:30 </a:t>
            </a:r>
            <a:r>
              <a:rPr lang="it-IT" sz="1800">
                <a:latin typeface="Arial"/>
                <a:cs typeface="Arial"/>
              </a:rPr>
              <a:t>– 16:00</a:t>
            </a:r>
            <a:endParaRPr lang="it-IT" sz="1800" dirty="0">
              <a:latin typeface="Arial"/>
              <a:cs typeface="Arial"/>
            </a:endParaRPr>
          </a:p>
          <a:p>
            <a:r>
              <a:rPr lang="it-IT" dirty="0">
                <a:latin typeface="Arial"/>
                <a:cs typeface="Arial"/>
              </a:rPr>
              <a:t>www.scienze.unifi.it</a:t>
            </a:r>
            <a:endParaRPr lang="it-IT" sz="1800" dirty="0">
              <a:latin typeface="Arial"/>
              <a:cs typeface="Arial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1831760-23C6-460A-94D5-358221BDACE1}"/>
              </a:ext>
            </a:extLst>
          </p:cNvPr>
          <p:cNvSpPr txBox="1"/>
          <p:nvPr/>
        </p:nvSpPr>
        <p:spPr>
          <a:xfrm>
            <a:off x="2315096" y="1356702"/>
            <a:ext cx="416605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center e sito web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25AB8BF9-97EF-4440-BBFD-B6AE5F8A3848}"/>
              </a:ext>
            </a:extLst>
          </p:cNvPr>
          <p:cNvSpPr/>
          <p:nvPr/>
        </p:nvSpPr>
        <p:spPr>
          <a:xfrm>
            <a:off x="917765" y="3124609"/>
            <a:ext cx="7271959" cy="8558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C274E48-8599-408E-9D93-74C887019849}"/>
              </a:ext>
            </a:extLst>
          </p:cNvPr>
          <p:cNvSpPr txBox="1"/>
          <p:nvPr/>
        </p:nvSpPr>
        <p:spPr>
          <a:xfrm>
            <a:off x="2315096" y="2971744"/>
            <a:ext cx="416605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 i nostri contatti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BE14D7F-8F92-4DE4-A252-A005B2D2A8C8}"/>
              </a:ext>
            </a:extLst>
          </p:cNvPr>
          <p:cNvSpPr txBox="1"/>
          <p:nvPr/>
        </p:nvSpPr>
        <p:spPr>
          <a:xfrm>
            <a:off x="1427911" y="3416456"/>
            <a:ext cx="6544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/>
                <a:cs typeface="Arial"/>
              </a:rPr>
              <a:t>Per </a:t>
            </a:r>
            <a:r>
              <a:rPr lang="it-IT" sz="2000" b="1" dirty="0">
                <a:latin typeface="Arial"/>
                <a:cs typeface="Arial"/>
              </a:rPr>
              <a:t>informazioni</a:t>
            </a:r>
            <a:r>
              <a:rPr lang="it-IT" sz="2000" dirty="0">
                <a:latin typeface="Arial"/>
                <a:cs typeface="Arial"/>
              </a:rPr>
              <a:t> consulta i nostri </a:t>
            </a:r>
            <a:r>
              <a:rPr lang="it-IT" sz="2000" dirty="0">
                <a:latin typeface="Arial"/>
                <a:cs typeface="Arial"/>
                <a:hlinkClick r:id="rId5"/>
              </a:rPr>
              <a:t>contatti</a:t>
            </a:r>
            <a:endParaRPr lang="it-IT" sz="2000" dirty="0">
              <a:latin typeface="Arial"/>
              <a:cs typeface="Arial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B2344EF2-E9AA-436C-BD47-29F10FCF84B1}"/>
              </a:ext>
            </a:extLst>
          </p:cNvPr>
          <p:cNvSpPr/>
          <p:nvPr/>
        </p:nvSpPr>
        <p:spPr>
          <a:xfrm>
            <a:off x="891128" y="4283441"/>
            <a:ext cx="7271959" cy="99973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F1B181E-5868-4096-ACE8-22CEE1599C69}"/>
              </a:ext>
            </a:extLst>
          </p:cNvPr>
          <p:cNvSpPr txBox="1"/>
          <p:nvPr/>
        </p:nvSpPr>
        <p:spPr>
          <a:xfrm>
            <a:off x="2315096" y="4136252"/>
            <a:ext cx="416605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 una nuova matricola?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1741B81-21E5-428D-9B64-97483A93AC8C}"/>
              </a:ext>
            </a:extLst>
          </p:cNvPr>
          <p:cNvSpPr txBox="1"/>
          <p:nvPr/>
        </p:nvSpPr>
        <p:spPr>
          <a:xfrm>
            <a:off x="1165647" y="4516612"/>
            <a:ext cx="7020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/>
                <a:cs typeface="Arial"/>
              </a:rPr>
              <a:t>Scrivi a </a:t>
            </a:r>
            <a:r>
              <a:rPr lang="it-IT" sz="2000" b="1" dirty="0">
                <a:latin typeface="Arial"/>
                <a:cs typeface="Arial"/>
                <a:hlinkClick r:id="rId6"/>
              </a:rPr>
              <a:t>tutor.orientamento@scienze.unifi.it</a:t>
            </a:r>
            <a:r>
              <a:rPr lang="it-IT" sz="2000" b="1" dirty="0">
                <a:latin typeface="Arial"/>
                <a:cs typeface="Arial"/>
              </a:rPr>
              <a:t> </a:t>
            </a:r>
            <a:r>
              <a:rPr lang="it-IT" sz="2000" dirty="0">
                <a:latin typeface="Arial"/>
                <a:cs typeface="Arial"/>
              </a:rPr>
              <a:t>o chiama </a:t>
            </a:r>
            <a:r>
              <a:rPr lang="it-IT" sz="2000" b="1" dirty="0">
                <a:latin typeface="Arial"/>
                <a:cs typeface="Arial"/>
              </a:rPr>
              <a:t>0552751669</a:t>
            </a:r>
          </a:p>
        </p:txBody>
      </p:sp>
      <p:pic>
        <p:nvPicPr>
          <p:cNvPr id="22" name="Elemento grafico 21" descr="Busta aperta con riempimento a tinta unita">
            <a:extLst>
              <a:ext uri="{FF2B5EF4-FFF2-40B4-BE49-F238E27FC236}">
                <a16:creationId xmlns:a16="http://schemas.microsoft.com/office/drawing/2014/main" id="{BF9D75EF-AA18-4242-AD39-CFD6C344D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71461" y="3251087"/>
            <a:ext cx="639335" cy="639335"/>
          </a:xfrm>
          <a:prstGeom prst="rect">
            <a:avLst/>
          </a:prstGeom>
        </p:spPr>
      </p:pic>
      <p:pic>
        <p:nvPicPr>
          <p:cNvPr id="23" name="Elemento grafico 22" descr="Smartphone con riempimento a tinta unita">
            <a:extLst>
              <a:ext uri="{FF2B5EF4-FFF2-40B4-BE49-F238E27FC236}">
                <a16:creationId xmlns:a16="http://schemas.microsoft.com/office/drawing/2014/main" id="{10ACB253-2D04-4DA0-84F0-CBF0882D3B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68602" y="4478387"/>
            <a:ext cx="639335" cy="639335"/>
          </a:xfrm>
          <a:prstGeom prst="rect">
            <a:avLst/>
          </a:prstGeom>
        </p:spPr>
      </p:pic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AFA4617E-FC7B-443D-9CF2-E823ACE272FD}"/>
              </a:ext>
            </a:extLst>
          </p:cNvPr>
          <p:cNvSpPr/>
          <p:nvPr/>
        </p:nvSpPr>
        <p:spPr>
          <a:xfrm>
            <a:off x="891128" y="5540858"/>
            <a:ext cx="7271959" cy="7545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0DCE3FB-C6C8-473D-9B0E-EA1452286C3D}"/>
              </a:ext>
            </a:extLst>
          </p:cNvPr>
          <p:cNvSpPr txBox="1"/>
          <p:nvPr/>
        </p:nvSpPr>
        <p:spPr>
          <a:xfrm>
            <a:off x="2315096" y="5393668"/>
            <a:ext cx="416605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Seguici su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3A87414-73D0-45BF-A8C9-352D7CBA0C73}"/>
              </a:ext>
            </a:extLst>
          </p:cNvPr>
          <p:cNvSpPr txBox="1"/>
          <p:nvPr/>
        </p:nvSpPr>
        <p:spPr>
          <a:xfrm>
            <a:off x="1427911" y="5758576"/>
            <a:ext cx="6544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/>
                <a:cs typeface="Arial"/>
              </a:rPr>
              <a:t>scienzeunifi</a:t>
            </a:r>
            <a:r>
              <a:rPr lang="it-IT" sz="2000" b="1" dirty="0">
                <a:latin typeface="Arial"/>
                <a:cs typeface="Arial"/>
              </a:rPr>
              <a:t>			</a:t>
            </a:r>
            <a:r>
              <a:rPr lang="it-IT" sz="2000" b="1" dirty="0" err="1">
                <a:latin typeface="Arial"/>
                <a:cs typeface="Arial"/>
              </a:rPr>
              <a:t>scienzeunifi</a:t>
            </a:r>
            <a:endParaRPr lang="it-IT" sz="2000" b="1" dirty="0">
              <a:latin typeface="Arial"/>
              <a:cs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969AB15-C114-4F79-AB5A-F983424DB8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3744" y="5822574"/>
            <a:ext cx="412599" cy="4125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6C753AB-A89C-4F20-903D-F04F42B34A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366" y="5781417"/>
            <a:ext cx="457545" cy="467712"/>
          </a:xfrm>
          <a:prstGeom prst="rect">
            <a:avLst/>
          </a:prstGeom>
        </p:spPr>
      </p:pic>
      <p:sp>
        <p:nvSpPr>
          <p:cNvPr id="27" name="Segnaposto testo 3">
            <a:extLst>
              <a:ext uri="{FF2B5EF4-FFF2-40B4-BE49-F238E27FC236}">
                <a16:creationId xmlns:a16="http://schemas.microsoft.com/office/drawing/2014/main" id="{AD11558D-041C-4780-9771-B35112FC0AAC}"/>
              </a:ext>
            </a:extLst>
          </p:cNvPr>
          <p:cNvSpPr txBox="1">
            <a:spLocks/>
          </p:cNvSpPr>
          <p:nvPr/>
        </p:nvSpPr>
        <p:spPr>
          <a:xfrm>
            <a:off x="246580" y="6607575"/>
            <a:ext cx="7590251" cy="250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contattarci?</a:t>
            </a:r>
          </a:p>
        </p:txBody>
      </p:sp>
    </p:spTree>
    <p:extLst>
      <p:ext uri="{BB962C8B-B14F-4D97-AF65-F5344CB8AC3E}">
        <p14:creationId xmlns:p14="http://schemas.microsoft.com/office/powerpoint/2010/main" val="85984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F5355-3A06-378F-A5AE-A79FE27A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73" y="1086099"/>
            <a:ext cx="7886700" cy="430888"/>
          </a:xfrm>
        </p:spPr>
        <p:txBody>
          <a:bodyPr/>
          <a:lstStyle/>
          <a:p>
            <a:r>
              <a:rPr lang="it-IT" dirty="0"/>
              <a:t>Alcune premesse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BAA449-66BA-B3D1-3808-7C571602B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973" y="1775686"/>
            <a:ext cx="7886841" cy="4639862"/>
          </a:xfrm>
        </p:spPr>
        <p:txBody>
          <a:bodyPr/>
          <a:lstStyle/>
          <a:p>
            <a:r>
              <a:rPr lang="it-IT" b="1" dirty="0"/>
              <a:t>Sapevi che UNIFI ti assegna una casella di posta?</a:t>
            </a:r>
          </a:p>
          <a:p>
            <a:r>
              <a:rPr lang="it-IT" dirty="0"/>
              <a:t>La casella è della forma </a:t>
            </a:r>
            <a:r>
              <a:rPr lang="it-IT" dirty="0">
                <a:hlinkClick r:id="rId2"/>
              </a:rPr>
              <a:t>nome.cognome@edu.unifi.it</a:t>
            </a:r>
            <a:endParaRPr lang="it-IT" dirty="0"/>
          </a:p>
          <a:p>
            <a:r>
              <a:rPr lang="it-IT" dirty="0"/>
              <a:t>La casella ti viene assegnata 5 giorni dopo che hai avuto la matricola.</a:t>
            </a:r>
          </a:p>
          <a:p>
            <a:endParaRPr lang="it-IT" dirty="0"/>
          </a:p>
          <a:p>
            <a:r>
              <a:rPr lang="it-IT" b="1" dirty="0"/>
              <a:t>Come accedo alla posta elettronica istituzionale?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Vai ai </a:t>
            </a:r>
            <a:r>
              <a:rPr lang="it-IT" dirty="0">
                <a:hlinkClick r:id="rId3"/>
              </a:rPr>
              <a:t>servizi online di UNIFI</a:t>
            </a:r>
            <a:r>
              <a:rPr lang="it-IT" dirty="0"/>
              <a:t>, sezione studenti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Clicca Webmail studenti e </a:t>
            </a:r>
            <a:r>
              <a:rPr lang="it-IT" dirty="0" err="1"/>
              <a:t>GSuite</a:t>
            </a:r>
            <a:r>
              <a:rPr lang="it-IT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Inserisci dalla schermata login matricola e password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Puoi aggiungere il tuo account Gmail edu.unifi.it anche sul cellulare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0" indent="0"/>
            <a:r>
              <a:rPr lang="it-IT" b="1" dirty="0"/>
              <a:t>Per comunicare con gli uffici UNIFI devi usare ESCLUSIVAMENTE la tua mail istituzionale.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79E7ED-2107-78CF-A96D-2F656E0934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Alcune premesse </a:t>
            </a:r>
          </a:p>
        </p:txBody>
      </p:sp>
    </p:spTree>
    <p:extLst>
      <p:ext uri="{BB962C8B-B14F-4D97-AF65-F5344CB8AC3E}">
        <p14:creationId xmlns:p14="http://schemas.microsoft.com/office/powerpoint/2010/main" val="376036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F5355-3A06-378F-A5AE-A79FE27A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73" y="1086099"/>
            <a:ext cx="7886700" cy="430888"/>
          </a:xfrm>
        </p:spPr>
        <p:txBody>
          <a:bodyPr/>
          <a:lstStyle/>
          <a:p>
            <a:r>
              <a:rPr lang="it-IT" dirty="0"/>
              <a:t>Alcune premesse / 2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BAA449-66BA-B3D1-3808-7C571602B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579" y="1652015"/>
            <a:ext cx="7886841" cy="4778282"/>
          </a:xfrm>
        </p:spPr>
        <p:txBody>
          <a:bodyPr/>
          <a:lstStyle/>
          <a:p>
            <a:r>
              <a:rPr lang="it-IT" b="1" dirty="0"/>
              <a:t>Carta Studente della Toscana</a:t>
            </a:r>
          </a:p>
          <a:p>
            <a:r>
              <a:rPr lang="it-IT" dirty="0"/>
              <a:t>Questa carta dà diritto a diversi servizi, dalla mensa (gestita da DSU Toscana) ai trasporti pubblici per l’area metropolitana fiorentina.</a:t>
            </a:r>
          </a:p>
          <a:p>
            <a:r>
              <a:rPr lang="it-IT" b="1" dirty="0"/>
              <a:t>La Scuola NON si occupa della carta dello studente. </a:t>
            </a:r>
          </a:p>
          <a:p>
            <a:r>
              <a:rPr lang="it-IT" dirty="0"/>
              <a:t>Pagina della </a:t>
            </a:r>
            <a:r>
              <a:rPr lang="it-IT" dirty="0">
                <a:hlinkClick r:id="rId2"/>
              </a:rPr>
              <a:t>carta dello studente </a:t>
            </a:r>
            <a:endParaRPr lang="it-IT" dirty="0"/>
          </a:p>
          <a:p>
            <a:endParaRPr lang="it-IT" dirty="0"/>
          </a:p>
          <a:p>
            <a:r>
              <a:rPr lang="it-IT" b="1" dirty="0"/>
              <a:t>Tutor didattici </a:t>
            </a:r>
          </a:p>
          <a:p>
            <a:r>
              <a:rPr lang="it-IT" dirty="0"/>
              <a:t>Se sei in difficoltà con lo studio delle materie e hai bisogno di aiuto, </a:t>
            </a:r>
            <a:r>
              <a:rPr lang="it-IT" b="1" dirty="0"/>
              <a:t>ogni Corso di Studi ha dei tutor didattici che ti possono supportare. </a:t>
            </a:r>
          </a:p>
          <a:p>
            <a:r>
              <a:rPr lang="it-IT" dirty="0"/>
              <a:t>I tutor possono essere multidisciplinari o di discipline specifiche come matematica, fisica, chimica, biologia</a:t>
            </a:r>
          </a:p>
          <a:p>
            <a:r>
              <a:rPr lang="it-IT" dirty="0">
                <a:hlinkClick r:id="rId3"/>
              </a:rPr>
              <a:t>Consulta la pagina dei tutor didattici  </a:t>
            </a:r>
            <a:endParaRPr lang="it-IT" dirty="0"/>
          </a:p>
          <a:p>
            <a:endParaRPr lang="it-IT" sz="2000" dirty="0"/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79E7ED-2107-78CF-A96D-2F656E0934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Alcune premesse / 2</a:t>
            </a:r>
          </a:p>
        </p:txBody>
      </p:sp>
    </p:spTree>
    <p:extLst>
      <p:ext uri="{BB962C8B-B14F-4D97-AF65-F5344CB8AC3E}">
        <p14:creationId xmlns:p14="http://schemas.microsoft.com/office/powerpoint/2010/main" val="145591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F5355-3A06-378F-A5AE-A79FE27A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73" y="1086099"/>
            <a:ext cx="7886700" cy="430888"/>
          </a:xfrm>
        </p:spPr>
        <p:txBody>
          <a:bodyPr/>
          <a:lstStyle/>
          <a:p>
            <a:r>
              <a:rPr lang="it-IT" dirty="0"/>
              <a:t>Alcune premesse / 3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BAA449-66BA-B3D1-3808-7C571602B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0149" y="1775686"/>
            <a:ext cx="7886841" cy="4639862"/>
          </a:xfrm>
        </p:spPr>
        <p:txBody>
          <a:bodyPr/>
          <a:lstStyle/>
          <a:p>
            <a:r>
              <a:rPr lang="it-IT" b="1" dirty="0"/>
              <a:t>Sportello Unico Morgani</a:t>
            </a:r>
          </a:p>
          <a:p>
            <a:endParaRPr lang="it-IT" b="1" dirty="0"/>
          </a:p>
          <a:p>
            <a:r>
              <a:rPr lang="it-IT" dirty="0"/>
              <a:t>Per le matricole dei Corsi di Studi sotto la Scuola SMFN, si offre un </a:t>
            </a:r>
            <a:r>
              <a:rPr lang="it-IT" b="1" dirty="0"/>
              <a:t>servizio di supporto a matricole </a:t>
            </a:r>
            <a:r>
              <a:rPr lang="it-IT" dirty="0"/>
              <a:t>presso lo Sportello Unico Morgagni situato al primo piano del Centro Didattico di Viale Morgagni 40-44.</a:t>
            </a:r>
          </a:p>
          <a:p>
            <a:r>
              <a:rPr lang="it-IT" dirty="0"/>
              <a:t>Puoi raggiungerci di persona allo sportello o contattarci tramite numero di call center o mail nei seguenti orari: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Lunedì – Mercoledì – Venerdì </a:t>
            </a:r>
            <a:r>
              <a:rPr lang="it-IT" dirty="0"/>
              <a:t>dalle 9 alle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Martedì – Giovedì </a:t>
            </a:r>
            <a:r>
              <a:rPr lang="it-IT" dirty="0"/>
              <a:t>dalle 14 alle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79E7ED-2107-78CF-A96D-2F656E0934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Alcune premesse / 3</a:t>
            </a:r>
          </a:p>
        </p:txBody>
      </p:sp>
      <p:pic>
        <p:nvPicPr>
          <p:cNvPr id="6" name="Elemento grafico 5" descr="Telefono viva voce con riempimento a tinta unita">
            <a:extLst>
              <a:ext uri="{FF2B5EF4-FFF2-40B4-BE49-F238E27FC236}">
                <a16:creationId xmlns:a16="http://schemas.microsoft.com/office/drawing/2014/main" id="{67B9E1D3-C5DA-FFD9-6070-79D031EAC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475" y="5557008"/>
            <a:ext cx="771417" cy="77141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28BF4D-6C59-2998-C515-5744BDD8AF93}"/>
              </a:ext>
            </a:extLst>
          </p:cNvPr>
          <p:cNvSpPr txBox="1"/>
          <p:nvPr/>
        </p:nvSpPr>
        <p:spPr>
          <a:xfrm>
            <a:off x="1692892" y="5714012"/>
            <a:ext cx="304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0552751669</a:t>
            </a:r>
          </a:p>
          <a:p>
            <a:endParaRPr lang="it-IT" sz="1600" dirty="0"/>
          </a:p>
        </p:txBody>
      </p:sp>
      <p:pic>
        <p:nvPicPr>
          <p:cNvPr id="8" name="Elemento grafico 7" descr="Posta elettronica con riempimento a tinta unita">
            <a:extLst>
              <a:ext uri="{FF2B5EF4-FFF2-40B4-BE49-F238E27FC236}">
                <a16:creationId xmlns:a16="http://schemas.microsoft.com/office/drawing/2014/main" id="{8674C995-5136-A34A-7727-DE00924A2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9975" y="5581413"/>
            <a:ext cx="647190" cy="64719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50FE41-D2BC-9D38-4BC4-1995F5E6AB92}"/>
              </a:ext>
            </a:extLst>
          </p:cNvPr>
          <p:cNvSpPr txBox="1"/>
          <p:nvPr/>
        </p:nvSpPr>
        <p:spPr>
          <a:xfrm>
            <a:off x="5037470" y="5733655"/>
            <a:ext cx="3913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tutor.orientamento@scienze.unifi.it</a:t>
            </a:r>
          </a:p>
        </p:txBody>
      </p:sp>
    </p:spTree>
    <p:extLst>
      <p:ext uri="{BB962C8B-B14F-4D97-AF65-F5344CB8AC3E}">
        <p14:creationId xmlns:p14="http://schemas.microsoft.com/office/powerpoint/2010/main" val="94476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4375C7-9432-4C30-B603-7315FFA2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58" y="852774"/>
            <a:ext cx="7886700" cy="430888"/>
          </a:xfrm>
        </p:spPr>
        <p:txBody>
          <a:bodyPr/>
          <a:lstStyle/>
          <a:p>
            <a:r>
              <a:rPr lang="it-IT" dirty="0"/>
              <a:t>Cosa fa la Segreteria didattica della Scuola?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40CA0E-DC5A-42D1-A9B7-6DEBB4E22C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200" dirty="0">
                <a:solidFill>
                  <a:srgbClr val="FFFFFF"/>
                </a:solidFill>
              </a:rPr>
              <a:t>Cosa fa la Segreteria didattica della Scuola?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13000A22-505D-4062-8961-B5419CA60857}"/>
              </a:ext>
            </a:extLst>
          </p:cNvPr>
          <p:cNvGrpSpPr/>
          <p:nvPr/>
        </p:nvGrpSpPr>
        <p:grpSpPr>
          <a:xfrm>
            <a:off x="295452" y="1200525"/>
            <a:ext cx="8037603" cy="1762724"/>
            <a:chOff x="295452" y="1077974"/>
            <a:chExt cx="8037603" cy="1762724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FFE7A137-F2B4-4BEC-8792-24492D87A29A}"/>
                </a:ext>
              </a:extLst>
            </p:cNvPr>
            <p:cNvSpPr/>
            <p:nvPr/>
          </p:nvSpPr>
          <p:spPr>
            <a:xfrm>
              <a:off x="1061096" y="1077974"/>
              <a:ext cx="7271959" cy="171567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A41F4DEF-2597-4010-AB65-0653F47A572C}"/>
                </a:ext>
              </a:extLst>
            </p:cNvPr>
            <p:cNvSpPr txBox="1"/>
            <p:nvPr/>
          </p:nvSpPr>
          <p:spPr>
            <a:xfrm>
              <a:off x="1879535" y="1086372"/>
              <a:ext cx="625843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800" dirty="0">
                  <a:latin typeface="Arial"/>
                  <a:cs typeface="Arial"/>
                </a:rPr>
                <a:t>Guida dello studente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800" dirty="0">
                  <a:latin typeface="Arial"/>
                  <a:cs typeface="Arial"/>
                </a:rPr>
                <a:t>Prova di verifica delle conoscenze in ingresso e OFA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800" dirty="0">
                  <a:latin typeface="Arial"/>
                  <a:cs typeface="Arial"/>
                </a:rPr>
                <a:t>Test di ammissione Scienze Biologiche (Ateneo)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800" dirty="0">
                  <a:latin typeface="Arial"/>
                  <a:cs typeface="Arial"/>
                </a:rPr>
                <a:t>Domande di valutazione (accesso lauree magistrali)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dirty="0">
                  <a:latin typeface="Arial"/>
                  <a:cs typeface="Arial"/>
                </a:rPr>
                <a:t>Orientamento in ingresso con sportello tutor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dirty="0">
                  <a:latin typeface="Arial"/>
                  <a:cs typeface="Arial"/>
                </a:rPr>
                <a:t>Orari delle lezioni (inserimento e gestione Kairos)</a:t>
              </a:r>
              <a:endParaRPr lang="it-IT" sz="1800" dirty="0">
                <a:latin typeface="Arial"/>
                <a:cs typeface="Arial"/>
              </a:endParaRPr>
            </a:p>
          </p:txBody>
        </p:sp>
        <p:pic>
          <p:nvPicPr>
            <p:cNvPr id="7" name="Elemento grafico 6" descr="Zaino con riempimento a tinta unita">
              <a:extLst>
                <a:ext uri="{FF2B5EF4-FFF2-40B4-BE49-F238E27FC236}">
                  <a16:creationId xmlns:a16="http://schemas.microsoft.com/office/drawing/2014/main" id="{3C6040C0-4E5C-49B0-BD7B-1431D6CF0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3896" y="1434342"/>
              <a:ext cx="914400" cy="853419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8EA6E0C-0069-4BB6-8FAB-6AF5FC090701}"/>
                </a:ext>
              </a:extLst>
            </p:cNvPr>
            <p:cNvSpPr txBox="1"/>
            <p:nvPr/>
          </p:nvSpPr>
          <p:spPr>
            <a:xfrm>
              <a:off x="295452" y="2190004"/>
              <a:ext cx="1531288" cy="33855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bg1"/>
                  </a:solidFill>
                  <a:cs typeface="MV Boli" panose="02000500030200090000" pitchFamily="2" charset="0"/>
                </a:rPr>
                <a:t>Futuro studente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B6C9E904-D21C-4DA2-8D81-604963339B56}"/>
              </a:ext>
            </a:extLst>
          </p:cNvPr>
          <p:cNvGrpSpPr/>
          <p:nvPr/>
        </p:nvGrpSpPr>
        <p:grpSpPr>
          <a:xfrm>
            <a:off x="217396" y="3068445"/>
            <a:ext cx="8185282" cy="2060508"/>
            <a:chOff x="217397" y="2873981"/>
            <a:chExt cx="8115659" cy="2132421"/>
          </a:xfrm>
        </p:grpSpPr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146D46DB-D387-4589-BCC4-91DA50366327}"/>
                </a:ext>
              </a:extLst>
            </p:cNvPr>
            <p:cNvSpPr/>
            <p:nvPr/>
          </p:nvSpPr>
          <p:spPr>
            <a:xfrm>
              <a:off x="858501" y="2873981"/>
              <a:ext cx="7474555" cy="2132421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Elemento grafico 8" descr="Aula con riempimento a tinta unita">
              <a:extLst>
                <a:ext uri="{FF2B5EF4-FFF2-40B4-BE49-F238E27FC236}">
                  <a16:creationId xmlns:a16="http://schemas.microsoft.com/office/drawing/2014/main" id="{C0B58272-4EE8-4C36-B49D-55CE308E1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2861" y="3173284"/>
              <a:ext cx="914400" cy="853419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2AD02AB6-0E5B-449A-A042-6EE3E3FDF92F}"/>
                </a:ext>
              </a:extLst>
            </p:cNvPr>
            <p:cNvSpPr txBox="1"/>
            <p:nvPr/>
          </p:nvSpPr>
          <p:spPr>
            <a:xfrm>
              <a:off x="1879535" y="2914026"/>
              <a:ext cx="6453519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800" dirty="0">
                  <a:latin typeface="Arial"/>
                  <a:cs typeface="Arial"/>
                </a:rPr>
                <a:t>Corsi della sicurezza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800" dirty="0">
                  <a:latin typeface="Arial"/>
                  <a:cs typeface="Arial"/>
                </a:rPr>
                <a:t>Piani di studio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800" dirty="0">
                  <a:latin typeface="Arial"/>
                  <a:cs typeface="Arial"/>
                </a:rPr>
                <a:t>Appelli di esame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800" dirty="0">
                  <a:latin typeface="Arial"/>
                  <a:cs typeface="Arial"/>
                </a:rPr>
                <a:t>Tirocini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sz="1800" dirty="0">
                  <a:latin typeface="Arial"/>
                  <a:cs typeface="Arial"/>
                </a:rPr>
                <a:t>Erasmus+ e mobilità internazionale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dirty="0">
                  <a:latin typeface="Arial"/>
                  <a:cs typeface="Arial"/>
                </a:rPr>
                <a:t>Orientamento in itinere e tutor didattici di </a:t>
              </a:r>
              <a:r>
                <a:rPr lang="it-IT" dirty="0" err="1">
                  <a:latin typeface="Arial"/>
                  <a:cs typeface="Arial"/>
                </a:rPr>
                <a:t>CdS</a:t>
              </a:r>
              <a:endParaRPr lang="it-IT" dirty="0">
                <a:latin typeface="Arial"/>
                <a:cs typeface="Arial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dirty="0">
                  <a:latin typeface="Arial"/>
                  <a:cs typeface="Arial"/>
                </a:rPr>
                <a:t>Domande di tesi</a:t>
              </a:r>
              <a:endParaRPr lang="it-IT" sz="1800" dirty="0">
                <a:latin typeface="Arial"/>
                <a:cs typeface="Arial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F6DA0B78-8F7E-4168-BD51-68287400B61F}"/>
                </a:ext>
              </a:extLst>
            </p:cNvPr>
            <p:cNvSpPr txBox="1"/>
            <p:nvPr/>
          </p:nvSpPr>
          <p:spPr>
            <a:xfrm>
              <a:off x="217397" y="3949832"/>
              <a:ext cx="1635563" cy="33855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bg1"/>
                  </a:solidFill>
                  <a:cs typeface="MV Boli" panose="02000500030200090000" pitchFamily="2" charset="0"/>
                </a:rPr>
                <a:t>Studente iscritto</a:t>
              </a:r>
            </a:p>
          </p:txBody>
        </p:sp>
      </p:grp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8857A25-0845-41E8-821F-08C71AB29F5E}"/>
              </a:ext>
            </a:extLst>
          </p:cNvPr>
          <p:cNvSpPr/>
          <p:nvPr/>
        </p:nvSpPr>
        <p:spPr>
          <a:xfrm>
            <a:off x="863998" y="5520804"/>
            <a:ext cx="7538678" cy="88008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359BFAC-9437-432A-8D63-6DA9F0313B5F}"/>
              </a:ext>
            </a:extLst>
          </p:cNvPr>
          <p:cNvSpPr txBox="1"/>
          <p:nvPr/>
        </p:nvSpPr>
        <p:spPr>
          <a:xfrm>
            <a:off x="3555950" y="5156898"/>
            <a:ext cx="175849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Contatti Scuola</a:t>
            </a:r>
          </a:p>
        </p:txBody>
      </p:sp>
      <p:pic>
        <p:nvPicPr>
          <p:cNvPr id="15" name="Elemento grafico 14" descr="Telefono viva voce con riempimento a tinta unita">
            <a:extLst>
              <a:ext uri="{FF2B5EF4-FFF2-40B4-BE49-F238E27FC236}">
                <a16:creationId xmlns:a16="http://schemas.microsoft.com/office/drawing/2014/main" id="{5682D8FA-9AF8-4586-BC53-4C3725911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0299" y="5557008"/>
            <a:ext cx="771417" cy="77141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2881A78-A944-4556-BF7B-172E194A30B3}"/>
              </a:ext>
            </a:extLst>
          </p:cNvPr>
          <p:cNvSpPr txBox="1"/>
          <p:nvPr/>
        </p:nvSpPr>
        <p:spPr>
          <a:xfrm>
            <a:off x="1706709" y="5455857"/>
            <a:ext cx="3043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0552751352</a:t>
            </a:r>
          </a:p>
          <a:p>
            <a:r>
              <a:rPr lang="it-IT" sz="1600" dirty="0" err="1"/>
              <a:t>Lun</a:t>
            </a:r>
            <a:r>
              <a:rPr lang="it-IT" sz="1600" dirty="0"/>
              <a:t>-mar-</a:t>
            </a:r>
            <a:r>
              <a:rPr lang="it-IT" sz="1600" dirty="0" err="1"/>
              <a:t>mer</a:t>
            </a:r>
            <a:r>
              <a:rPr lang="it-IT" sz="1600" dirty="0"/>
              <a:t> 9.30 – 12.30</a:t>
            </a:r>
          </a:p>
          <a:p>
            <a:r>
              <a:rPr lang="it-IT" sz="1600" dirty="0" err="1"/>
              <a:t>Gio</a:t>
            </a:r>
            <a:r>
              <a:rPr lang="it-IT" sz="1600" dirty="0"/>
              <a:t> 14.30 – 17.00</a:t>
            </a:r>
            <a:endParaRPr lang="it-IT" sz="2400" dirty="0"/>
          </a:p>
        </p:txBody>
      </p:sp>
      <p:pic>
        <p:nvPicPr>
          <p:cNvPr id="17" name="Elemento grafico 16" descr="Posta elettronica con riempimento a tinta unita">
            <a:extLst>
              <a:ext uri="{FF2B5EF4-FFF2-40B4-BE49-F238E27FC236}">
                <a16:creationId xmlns:a16="http://schemas.microsoft.com/office/drawing/2014/main" id="{5139D0EF-5E41-4317-AFE1-F621655CC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68799" y="5581413"/>
            <a:ext cx="647190" cy="64719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EEA7BE4-EA28-496A-8436-70EC41242CF3}"/>
              </a:ext>
            </a:extLst>
          </p:cNvPr>
          <p:cNvSpPr txBox="1"/>
          <p:nvPr/>
        </p:nvSpPr>
        <p:spPr>
          <a:xfrm>
            <a:off x="5106294" y="5733655"/>
            <a:ext cx="3043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scuola@scienze.unifi.it</a:t>
            </a:r>
          </a:p>
        </p:txBody>
      </p:sp>
    </p:spTree>
    <p:extLst>
      <p:ext uri="{BB962C8B-B14F-4D97-AF65-F5344CB8AC3E}">
        <p14:creationId xmlns:p14="http://schemas.microsoft.com/office/powerpoint/2010/main" val="385720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4375C7-9432-4C30-B603-7315FFA2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053" y="810116"/>
            <a:ext cx="7886700" cy="430888"/>
          </a:xfrm>
        </p:spPr>
        <p:txBody>
          <a:bodyPr/>
          <a:lstStyle/>
          <a:p>
            <a:r>
              <a:rPr lang="it-IT" dirty="0"/>
              <a:t>Cosa fa la Segreteria Studenti Morgagni?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40CA0E-DC5A-42D1-A9B7-6DEBB4E22C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200" dirty="0">
                <a:solidFill>
                  <a:srgbClr val="FFFFFF"/>
                </a:solidFill>
              </a:rPr>
              <a:t>Cosa fa la Segreteria Studenti Morgagni?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6521C3-D9AB-4EF0-8092-28F082936952}"/>
              </a:ext>
            </a:extLst>
          </p:cNvPr>
          <p:cNvSpPr txBox="1"/>
          <p:nvPr/>
        </p:nvSpPr>
        <p:spPr>
          <a:xfrm>
            <a:off x="1754715" y="1445035"/>
            <a:ext cx="6258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Immatricolazioni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Iscrizioni</a:t>
            </a:r>
            <a:endParaRPr lang="it-IT" sz="18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Abbreviazioni di carriera</a:t>
            </a:r>
          </a:p>
        </p:txBody>
      </p:sp>
      <p:pic>
        <p:nvPicPr>
          <p:cNvPr id="7" name="Elemento grafico 6" descr="Zaino con riempimento a tinta unita">
            <a:extLst>
              <a:ext uri="{FF2B5EF4-FFF2-40B4-BE49-F238E27FC236}">
                <a16:creationId xmlns:a16="http://schemas.microsoft.com/office/drawing/2014/main" id="{A4BAF4F4-41E9-4CBE-A3D1-A0EEDD0F9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075" y="1297961"/>
            <a:ext cx="914400" cy="853419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F72C4BF-649F-496F-A907-6B745E7B819E}"/>
              </a:ext>
            </a:extLst>
          </p:cNvPr>
          <p:cNvSpPr/>
          <p:nvPr/>
        </p:nvSpPr>
        <p:spPr>
          <a:xfrm>
            <a:off x="840315" y="2641684"/>
            <a:ext cx="7367919" cy="221203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Elemento grafico 8" descr="Aula con riempimento a tinta unita">
            <a:extLst>
              <a:ext uri="{FF2B5EF4-FFF2-40B4-BE49-F238E27FC236}">
                <a16:creationId xmlns:a16="http://schemas.microsoft.com/office/drawing/2014/main" id="{DA73A5E1-9C9D-43E1-A79F-D317D7266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040" y="3102890"/>
            <a:ext cx="914400" cy="85341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6C84000-4124-41DF-8DAC-B74E51752ECA}"/>
              </a:ext>
            </a:extLst>
          </p:cNvPr>
          <p:cNvSpPr txBox="1"/>
          <p:nvPr/>
        </p:nvSpPr>
        <p:spPr>
          <a:xfrm>
            <a:off x="170631" y="2053623"/>
            <a:ext cx="1531288" cy="33855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cs typeface="MV Boli" panose="02000500030200090000" pitchFamily="2" charset="0"/>
              </a:rPr>
              <a:t>Futuro studente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80059C9-9504-4A9E-B80D-5A5F309919F4}"/>
              </a:ext>
            </a:extLst>
          </p:cNvPr>
          <p:cNvSpPr txBox="1"/>
          <p:nvPr/>
        </p:nvSpPr>
        <p:spPr>
          <a:xfrm>
            <a:off x="92576" y="3879438"/>
            <a:ext cx="1635563" cy="33855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cs typeface="MV Boli" panose="02000500030200090000" pitchFamily="2" charset="0"/>
              </a:rPr>
              <a:t>Studente iscritto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D99413-33E0-4786-8899-49E1AA5A9DB3}"/>
              </a:ext>
            </a:extLst>
          </p:cNvPr>
          <p:cNvSpPr txBox="1"/>
          <p:nvPr/>
        </p:nvSpPr>
        <p:spPr>
          <a:xfrm>
            <a:off x="1754715" y="2664649"/>
            <a:ext cx="46662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Passaggi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Arial"/>
                <a:cs typeface="Arial"/>
              </a:rPr>
              <a:t>Trasferimenti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Richiesta riconoscimento attività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Tasse universitarie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ISEE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Rilascio certificazioni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800" dirty="0">
                <a:latin typeface="Arial"/>
                <a:cs typeface="Arial"/>
              </a:rPr>
              <a:t>Informazioni amministrative sulla carriera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1D25704-B3D1-431D-818E-9519C2E2DFB2}"/>
              </a:ext>
            </a:extLst>
          </p:cNvPr>
          <p:cNvSpPr/>
          <p:nvPr/>
        </p:nvSpPr>
        <p:spPr>
          <a:xfrm>
            <a:off x="840314" y="5255863"/>
            <a:ext cx="7367919" cy="126639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D8FED9B-90C3-4B7A-933E-E65BE18954FC}"/>
              </a:ext>
            </a:extLst>
          </p:cNvPr>
          <p:cNvSpPr txBox="1"/>
          <p:nvPr/>
        </p:nvSpPr>
        <p:spPr>
          <a:xfrm>
            <a:off x="2904534" y="5059471"/>
            <a:ext cx="3239477" cy="4001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Segreteria Studenti Morgagni</a:t>
            </a:r>
          </a:p>
        </p:txBody>
      </p:sp>
      <p:pic>
        <p:nvPicPr>
          <p:cNvPr id="15" name="Elemento grafico 14" descr="Telefono viva voce con riempimento a tinta unita">
            <a:extLst>
              <a:ext uri="{FF2B5EF4-FFF2-40B4-BE49-F238E27FC236}">
                <a16:creationId xmlns:a16="http://schemas.microsoft.com/office/drawing/2014/main" id="{B8A275B1-6DF3-4355-B148-19FF5A2AA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5469" y="5537295"/>
            <a:ext cx="771417" cy="77141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9FCD006-5DB3-49AE-98C8-66BD4D790DCC}"/>
              </a:ext>
            </a:extLst>
          </p:cNvPr>
          <p:cNvSpPr txBox="1"/>
          <p:nvPr/>
        </p:nvSpPr>
        <p:spPr>
          <a:xfrm>
            <a:off x="1683493" y="5467142"/>
            <a:ext cx="3043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055 275 1650</a:t>
            </a:r>
          </a:p>
          <a:p>
            <a:r>
              <a:rPr lang="it-IT" sz="1600" dirty="0" err="1"/>
              <a:t>Lun</a:t>
            </a:r>
            <a:r>
              <a:rPr lang="it-IT" sz="1600" dirty="0"/>
              <a:t>-Mar-</a:t>
            </a:r>
            <a:r>
              <a:rPr lang="it-IT" sz="1600" dirty="0" err="1"/>
              <a:t>Mer</a:t>
            </a:r>
            <a:r>
              <a:rPr lang="it-IT" sz="1600" dirty="0"/>
              <a:t> 9.30 – 12.30</a:t>
            </a:r>
          </a:p>
          <a:p>
            <a:r>
              <a:rPr lang="it-IT" sz="1600" dirty="0" err="1"/>
              <a:t>Gio</a:t>
            </a:r>
            <a:r>
              <a:rPr lang="it-IT" sz="1600" dirty="0"/>
              <a:t> 15.00 – 16.30</a:t>
            </a:r>
            <a:endParaRPr lang="it-IT" sz="2400" dirty="0"/>
          </a:p>
        </p:txBody>
      </p:sp>
      <p:pic>
        <p:nvPicPr>
          <p:cNvPr id="17" name="Elemento grafico 16" descr="Posta elettronica con riempimento a tinta unita">
            <a:extLst>
              <a:ext uri="{FF2B5EF4-FFF2-40B4-BE49-F238E27FC236}">
                <a16:creationId xmlns:a16="http://schemas.microsoft.com/office/drawing/2014/main" id="{817B4AFB-6F02-488C-A747-1FE212DEA9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08081" y="5593926"/>
            <a:ext cx="647190" cy="64719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1AD446C-35DF-4E03-9BF0-3158D9182BCA}"/>
              </a:ext>
            </a:extLst>
          </p:cNvPr>
          <p:cNvSpPr txBox="1"/>
          <p:nvPr/>
        </p:nvSpPr>
        <p:spPr>
          <a:xfrm>
            <a:off x="4845576" y="5746168"/>
            <a:ext cx="3258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segreteriastudenti.morgagni@unifi.it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E48F41A-F274-4513-9B7F-230E0BE926AD}"/>
              </a:ext>
            </a:extLst>
          </p:cNvPr>
          <p:cNvSpPr/>
          <p:nvPr/>
        </p:nvSpPr>
        <p:spPr>
          <a:xfrm>
            <a:off x="936275" y="1354389"/>
            <a:ext cx="7271959" cy="10796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12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0BA4305-EF19-4EBE-8BF1-5FC570E28DE5}"/>
              </a:ext>
            </a:extLst>
          </p:cNvPr>
          <p:cNvSpPr txBox="1"/>
          <p:nvPr/>
        </p:nvSpPr>
        <p:spPr>
          <a:xfrm>
            <a:off x="1354539" y="1901439"/>
            <a:ext cx="67546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Il </a:t>
            </a:r>
            <a:r>
              <a:rPr lang="it-IT" b="1" dirty="0">
                <a:latin typeface="Arial"/>
                <a:cs typeface="Arial"/>
              </a:rPr>
              <a:t>Manifesto degli Studi </a:t>
            </a:r>
            <a:r>
              <a:rPr lang="it-IT" dirty="0">
                <a:latin typeface="Arial"/>
                <a:cs typeface="Arial"/>
              </a:rPr>
              <a:t>è il documento più importante per lo studente che si immatricola e si iscrive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Corsi di Studio offerti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Procedure per la carriera studente (immatricolazioni, iscrizioni)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Tasse e contributi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4375C7-9432-4C30-B603-7315FFA2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053" y="810116"/>
            <a:ext cx="7886700" cy="430888"/>
          </a:xfrm>
        </p:spPr>
        <p:txBody>
          <a:bodyPr/>
          <a:lstStyle/>
          <a:p>
            <a:r>
              <a:rPr lang="it-IT" dirty="0"/>
              <a:t>Dove trovo tempi e modi per immatricolarmi?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40CA0E-DC5A-42D1-A9B7-6DEBB4E22C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z="1200" dirty="0">
                <a:solidFill>
                  <a:srgbClr val="FFFFFF"/>
                </a:solidFill>
              </a:rPr>
              <a:t>Dove trovo tempi e modi per immatricolarmi?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76DE49A4-0983-4DB4-A63F-E74B5C300B5E}"/>
              </a:ext>
            </a:extLst>
          </p:cNvPr>
          <p:cNvSpPr/>
          <p:nvPr/>
        </p:nvSpPr>
        <p:spPr>
          <a:xfrm>
            <a:off x="983041" y="1517853"/>
            <a:ext cx="7271959" cy="22566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6521C3-D9AB-4EF0-8092-28F082936952}"/>
              </a:ext>
            </a:extLst>
          </p:cNvPr>
          <p:cNvSpPr txBox="1"/>
          <p:nvPr/>
        </p:nvSpPr>
        <p:spPr>
          <a:xfrm>
            <a:off x="1754715" y="1532107"/>
            <a:ext cx="625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it-IT" sz="1800" dirty="0">
              <a:latin typeface="Arial"/>
              <a:cs typeface="Arial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F80D763-7CB4-4505-8A8D-C55CCA0459AF}"/>
              </a:ext>
            </a:extLst>
          </p:cNvPr>
          <p:cNvSpPr txBox="1"/>
          <p:nvPr/>
        </p:nvSpPr>
        <p:spPr>
          <a:xfrm>
            <a:off x="2599911" y="1417296"/>
            <a:ext cx="3585662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Manifesto</a:t>
            </a:r>
            <a:r>
              <a:rPr lang="it-IT" sz="2000" dirty="0">
                <a:solidFill>
                  <a:schemeClr val="bg1"/>
                </a:solidFill>
              </a:rPr>
              <a:t> degli Studi 2024/2025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9500488-94D7-7B6B-F176-46BCEB51AD6B}"/>
              </a:ext>
            </a:extLst>
          </p:cNvPr>
          <p:cNvSpPr/>
          <p:nvPr/>
        </p:nvSpPr>
        <p:spPr>
          <a:xfrm>
            <a:off x="936020" y="4012435"/>
            <a:ext cx="7271959" cy="22566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239CEB-1A3F-6AAE-D63E-EA4E2D9CF0D7}"/>
              </a:ext>
            </a:extLst>
          </p:cNvPr>
          <p:cNvSpPr txBox="1"/>
          <p:nvPr/>
        </p:nvSpPr>
        <p:spPr>
          <a:xfrm>
            <a:off x="2412808" y="3911878"/>
            <a:ext cx="3959867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IMMATRICOLAZIONI ONLINE SU GCS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C58A563-13D4-569F-9B56-1AE842669B10}"/>
              </a:ext>
            </a:extLst>
          </p:cNvPr>
          <p:cNvSpPr txBox="1"/>
          <p:nvPr/>
        </p:nvSpPr>
        <p:spPr>
          <a:xfrm>
            <a:off x="887047" y="4459533"/>
            <a:ext cx="71261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/>
                <a:cs typeface="Arial"/>
              </a:rPr>
              <a:t>Dal 15 luglio 2024 al 8 novembre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Extra: dal 9 novembre al 16 dicembre 2024 con 100 euro oneri amministrativi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Pagina </a:t>
            </a:r>
            <a:r>
              <a:rPr lang="it-IT" dirty="0">
                <a:latin typeface="Arial"/>
                <a:cs typeface="Arial"/>
                <a:hlinkClick r:id="rId3"/>
              </a:rPr>
              <a:t>Immatricolazioni e iscrizioni di </a:t>
            </a:r>
            <a:r>
              <a:rPr lang="it-IT" dirty="0" err="1">
                <a:latin typeface="Arial"/>
                <a:cs typeface="Arial"/>
                <a:hlinkClick r:id="rId3"/>
              </a:rPr>
              <a:t>Unifi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045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48252" y="883308"/>
            <a:ext cx="8055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"/>
                <a:cs typeface="Arial"/>
              </a:rPr>
              <a:t>Immatricolazione a </a:t>
            </a:r>
            <a:r>
              <a:rPr lang="it-IT" sz="2000" b="1" dirty="0" err="1">
                <a:latin typeface="Arial"/>
                <a:cs typeface="Arial"/>
              </a:rPr>
              <a:t>CdS</a:t>
            </a:r>
            <a:r>
              <a:rPr lang="it-IT" sz="2000" b="1" dirty="0">
                <a:latin typeface="Arial"/>
                <a:cs typeface="Arial"/>
              </a:rPr>
              <a:t> triennali ad accesso libero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9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80121" y="51433"/>
            <a:ext cx="20136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>
                <a:solidFill>
                  <a:schemeClr val="bg1"/>
                </a:solidFill>
                <a:latin typeface="Arial"/>
                <a:cs typeface="Arial"/>
              </a:rPr>
              <a:t>I servizi della Scuola di Scienze MFN</a:t>
            </a:r>
          </a:p>
        </p:txBody>
      </p:sp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93AAEBDF-0623-4A40-9CE3-663A44D60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37204"/>
              </p:ext>
            </p:extLst>
          </p:nvPr>
        </p:nvGraphicFramePr>
        <p:xfrm>
          <a:off x="755828" y="2443715"/>
          <a:ext cx="7293925" cy="499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Elemento grafico 3" descr="Abaco con riempimento a tinta unita">
            <a:extLst>
              <a:ext uri="{FF2B5EF4-FFF2-40B4-BE49-F238E27FC236}">
                <a16:creationId xmlns:a16="http://schemas.microsoft.com/office/drawing/2014/main" id="{5983D762-C86A-408A-9231-95389723E7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28021" y="1609449"/>
            <a:ext cx="914400" cy="9144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72B2D47-5846-413F-9A10-13F1DEDBF2F1}"/>
              </a:ext>
            </a:extLst>
          </p:cNvPr>
          <p:cNvSpPr txBox="1"/>
          <p:nvPr/>
        </p:nvSpPr>
        <p:spPr>
          <a:xfrm>
            <a:off x="300604" y="4277396"/>
            <a:ext cx="3102472" cy="107721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it-IT" sz="1600" dirty="0">
                <a:latin typeface="Arial"/>
                <a:cs typeface="Arial"/>
              </a:rPr>
              <a:t>Se non superi la prova di verifica, puoi immatricolarti lo stesso e recuperi il debito durante l’anno.</a:t>
            </a:r>
            <a:endParaRPr lang="it-IT" sz="1600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45364A3-BD48-42F9-9345-9EDD14D37DA0}"/>
              </a:ext>
            </a:extLst>
          </p:cNvPr>
          <p:cNvSpPr txBox="1"/>
          <p:nvPr/>
        </p:nvSpPr>
        <p:spPr>
          <a:xfrm>
            <a:off x="1519747" y="1656019"/>
            <a:ext cx="70392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Nessun test di ammissione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Prova di verifica delle conoscenze in ingresso </a:t>
            </a:r>
            <a:r>
              <a:rPr lang="it-IT" b="1" dirty="0">
                <a:latin typeface="Arial"/>
                <a:cs typeface="Arial"/>
              </a:rPr>
              <a:t>obbligatoria</a:t>
            </a:r>
            <a:r>
              <a:rPr lang="it-IT" dirty="0">
                <a:latin typeface="Arial"/>
                <a:cs typeface="Arial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/>
                <a:cs typeface="Arial"/>
              </a:rPr>
              <a:t>TOLC-S (CISIA)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/>
                <a:cs typeface="Arial"/>
              </a:rPr>
              <a:t>Date, contenuti e scadenze nel </a:t>
            </a:r>
            <a:r>
              <a:rPr lang="it-IT" b="1" dirty="0">
                <a:latin typeface="Arial"/>
                <a:cs typeface="Arial"/>
              </a:rPr>
              <a:t>bando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23FE9C45-4AA4-43E5-8A26-F7D3C6C78D37}"/>
              </a:ext>
            </a:extLst>
          </p:cNvPr>
          <p:cNvSpPr/>
          <p:nvPr/>
        </p:nvSpPr>
        <p:spPr>
          <a:xfrm>
            <a:off x="799220" y="1503386"/>
            <a:ext cx="7759781" cy="13529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6754743-7EFC-47DD-979D-B9D1294DD3EF}"/>
              </a:ext>
            </a:extLst>
          </p:cNvPr>
          <p:cNvSpPr txBox="1"/>
          <p:nvPr/>
        </p:nvSpPr>
        <p:spPr>
          <a:xfrm>
            <a:off x="2563119" y="1297208"/>
            <a:ext cx="3505447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Corsi di laurea ad accesso libero</a:t>
            </a: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D483FE1-B2BD-4090-83F2-BC507AA74ABF}"/>
              </a:ext>
            </a:extLst>
          </p:cNvPr>
          <p:cNvSpPr txBox="1">
            <a:spLocks/>
          </p:cNvSpPr>
          <p:nvPr/>
        </p:nvSpPr>
        <p:spPr>
          <a:xfrm>
            <a:off x="246580" y="6607575"/>
            <a:ext cx="7590251" cy="250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Immatricolazione a </a:t>
            </a:r>
            <a:r>
              <a:rPr lang="it-I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CdS</a:t>
            </a: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triennali ad accesso libero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22764BE-0E74-4978-A206-85F1095683A4}"/>
              </a:ext>
            </a:extLst>
          </p:cNvPr>
          <p:cNvSpPr txBox="1"/>
          <p:nvPr/>
        </p:nvSpPr>
        <p:spPr>
          <a:xfrm>
            <a:off x="6916962" y="5701376"/>
            <a:ext cx="1375796" cy="33855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it-IT" sz="1600" dirty="0">
                <a:latin typeface="Arial"/>
                <a:cs typeface="Arial"/>
              </a:rPr>
              <a:t>Debito (OFA)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213690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l">
          <a:defRPr sz="4000" dirty="0" err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1696</TotalTime>
  <Words>2049</Words>
  <Application>Microsoft Office PowerPoint</Application>
  <PresentationFormat>Presentazione su schermo (4:3)</PresentationFormat>
  <Paragraphs>315</Paragraphs>
  <Slides>20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MV Boli</vt:lpstr>
      <vt:lpstr>Wingdings</vt:lpstr>
      <vt:lpstr>Template UniFI</vt:lpstr>
      <vt:lpstr>Guida ai servizi della Scuola di Scienze MFN</vt:lpstr>
      <vt:lpstr>Il ciclo di uno studente triennale</vt:lpstr>
      <vt:lpstr>Alcune premesse </vt:lpstr>
      <vt:lpstr>Alcune premesse / 2</vt:lpstr>
      <vt:lpstr>Alcune premesse / 3</vt:lpstr>
      <vt:lpstr>Cosa fa la Segreteria didattica della Scuola?</vt:lpstr>
      <vt:lpstr>Cosa fa la Segreteria Studenti Morgagni?</vt:lpstr>
      <vt:lpstr>Dove trovo tempi e modi per immatricolarmi?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Ambra Quercioli</dc:creator>
  <cp:lastModifiedBy>Chiara Coppola</cp:lastModifiedBy>
  <cp:revision>248</cp:revision>
  <cp:lastPrinted>2022-02-21T13:32:55Z</cp:lastPrinted>
  <dcterms:created xsi:type="dcterms:W3CDTF">2020-11-12T10:34:42Z</dcterms:created>
  <dcterms:modified xsi:type="dcterms:W3CDTF">2024-09-11T13:25:19Z</dcterms:modified>
</cp:coreProperties>
</file>