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30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330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329" r:id="rId23"/>
    <p:sldId id="275" r:id="rId24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LYkScDd96M79J1AA+wC9p/D2x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0" name="Google Shape;240;p10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0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11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1" name="Google Shape;261;p11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1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13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2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2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14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13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3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15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8" name="Google Shape;318;p14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14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16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7" name="Google Shape;337;p15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5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17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6" name="Google Shape;356;p16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6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18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7" name="Google Shape;377;p17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17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19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8" name="Google Shape;398;p18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18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20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9" name="Google Shape;419;p19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19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86711-015B-0142-88C4-65D50E44FA77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1731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5" name="Google Shape;435;p20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0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9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:notes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pertina">
  <p:cSld name="Copertina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2"/>
          <p:cNvSpPr txBox="1">
            <a:spLocks noGrp="1"/>
          </p:cNvSpPr>
          <p:nvPr>
            <p:ph type="title"/>
          </p:nvPr>
        </p:nvSpPr>
        <p:spPr>
          <a:xfrm>
            <a:off x="1191801" y="2330164"/>
            <a:ext cx="7886700" cy="795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body" idx="1"/>
          </p:nvPr>
        </p:nvSpPr>
        <p:spPr>
          <a:xfrm>
            <a:off x="1191801" y="3247578"/>
            <a:ext cx="7886700" cy="795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body" idx="2"/>
          </p:nvPr>
        </p:nvSpPr>
        <p:spPr>
          <a:xfrm>
            <a:off x="1192212" y="4433558"/>
            <a:ext cx="5246165" cy="37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body" idx="3"/>
          </p:nvPr>
        </p:nvSpPr>
        <p:spPr>
          <a:xfrm>
            <a:off x="1192213" y="4749265"/>
            <a:ext cx="5471634" cy="304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rna_solo testo">
  <p:cSld name="Interna_solo test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title"/>
          </p:nvPr>
        </p:nvSpPr>
        <p:spPr>
          <a:xfrm>
            <a:off x="692378" y="1510661"/>
            <a:ext cx="788670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body" idx="1"/>
          </p:nvPr>
        </p:nvSpPr>
        <p:spPr>
          <a:xfrm>
            <a:off x="685973" y="2110222"/>
            <a:ext cx="7886841" cy="3996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3"/>
          <p:cNvSpPr txBox="1"/>
          <p:nvPr/>
        </p:nvSpPr>
        <p:spPr>
          <a:xfrm>
            <a:off x="7799253" y="6598097"/>
            <a:ext cx="101907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11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rna_immagine+testo">
  <p:cSld name="Interna_immagine+test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 txBox="1">
            <a:spLocks noGrp="1"/>
          </p:cNvSpPr>
          <p:nvPr>
            <p:ph type="title"/>
          </p:nvPr>
        </p:nvSpPr>
        <p:spPr>
          <a:xfrm>
            <a:off x="234055" y="1183055"/>
            <a:ext cx="7886700" cy="348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25"/>
          <p:cNvSpPr>
            <a:spLocks noGrp="1"/>
          </p:cNvSpPr>
          <p:nvPr>
            <p:ph type="pic" idx="2"/>
          </p:nvPr>
        </p:nvSpPr>
        <p:spPr>
          <a:xfrm>
            <a:off x="246580" y="1738106"/>
            <a:ext cx="5399999" cy="3645992"/>
          </a:xfrm>
          <a:prstGeom prst="rect">
            <a:avLst/>
          </a:prstGeom>
          <a:noFill/>
          <a:ln>
            <a:noFill/>
          </a:ln>
        </p:spPr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246581" y="5406475"/>
            <a:ext cx="5399998" cy="268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body" idx="3"/>
          </p:nvPr>
        </p:nvSpPr>
        <p:spPr>
          <a:xfrm>
            <a:off x="5790419" y="1672225"/>
            <a:ext cx="3117275" cy="3845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body" idx="4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25"/>
          <p:cNvSpPr txBox="1"/>
          <p:nvPr/>
        </p:nvSpPr>
        <p:spPr>
          <a:xfrm>
            <a:off x="7799253" y="6598097"/>
            <a:ext cx="101907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1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rocopertina">
  <p:cSld name="Controcopertina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body" idx="1"/>
          </p:nvPr>
        </p:nvSpPr>
        <p:spPr>
          <a:xfrm>
            <a:off x="698641" y="1995650"/>
            <a:ext cx="8166948" cy="764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body" idx="2"/>
          </p:nvPr>
        </p:nvSpPr>
        <p:spPr>
          <a:xfrm>
            <a:off x="698597" y="3256370"/>
            <a:ext cx="8261350" cy="477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body" idx="3"/>
          </p:nvPr>
        </p:nvSpPr>
        <p:spPr>
          <a:xfrm>
            <a:off x="698641" y="3734078"/>
            <a:ext cx="8261306" cy="486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None/>
              <a:defRPr sz="2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body" idx="4"/>
          </p:nvPr>
        </p:nvSpPr>
        <p:spPr>
          <a:xfrm>
            <a:off x="698597" y="4624368"/>
            <a:ext cx="6249988" cy="318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5"/>
          </p:nvPr>
        </p:nvSpPr>
        <p:spPr>
          <a:xfrm>
            <a:off x="698641" y="4943021"/>
            <a:ext cx="6249988" cy="280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body" idx="6"/>
          </p:nvPr>
        </p:nvSpPr>
        <p:spPr>
          <a:xfrm>
            <a:off x="698641" y="5223111"/>
            <a:ext cx="6249988" cy="323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7"/>
          </p:nvPr>
        </p:nvSpPr>
        <p:spPr>
          <a:xfrm>
            <a:off x="248400" y="6609227"/>
            <a:ext cx="7574104" cy="248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4C7E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4C7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erna_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80D3EDE0-84D3-4FA1-8768-7A7D34BD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8" y="1510661"/>
            <a:ext cx="7886700" cy="430888"/>
          </a:xfrm>
          <a:prstGeom prst="rect">
            <a:avLst/>
          </a:prstGeom>
        </p:spPr>
        <p:txBody>
          <a:bodyPr/>
          <a:lstStyle>
            <a:lvl1pPr>
              <a:defRPr sz="2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344E0AE5-EDEF-46FF-879E-9278F8E8B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973" y="2110222"/>
            <a:ext cx="7886841" cy="3996215"/>
          </a:xfrm>
          <a:prstGeom prst="rect">
            <a:avLst/>
          </a:prstGeom>
        </p:spPr>
        <p:txBody>
          <a:bodyPr/>
          <a:lstStyle>
            <a:lvl1pPr>
              <a:buFont typeface="Courier New" panose="02070309020205020404" pitchFamily="49" charset="0"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2" name="Segnaposto testo 19">
            <a:extLst>
              <a:ext uri="{FF2B5EF4-FFF2-40B4-BE49-F238E27FC236}">
                <a16:creationId xmlns:a16="http://schemas.microsoft.com/office/drawing/2014/main" id="{37D8B424-C818-4FA2-9F43-383AC97ADC6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</p:spPr>
        <p:txBody>
          <a:bodyPr/>
          <a:lstStyle>
            <a:lvl1pPr>
              <a:buNone/>
              <a:defRPr sz="1100" b="0" i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it-IT" dirty="0"/>
              <a:t>Titolo Sottotitolo (Arial 11pt) _ Relatore Carica relatore (Arial 9pt)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A9D60FB-E0F4-46D2-B15D-4CAD34B259A1}"/>
              </a:ext>
            </a:extLst>
          </p:cNvPr>
          <p:cNvSpPr txBox="1"/>
          <p:nvPr userDrawn="1"/>
        </p:nvSpPr>
        <p:spPr>
          <a:xfrm>
            <a:off x="7799253" y="6598097"/>
            <a:ext cx="10190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fld id="{5ED436A0-D5FC-479D-9D1C-A714A6CDB9F8}" type="slidenum">
              <a:rPr lang="it-IT" sz="11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‹N›</a:t>
            </a:fld>
            <a:endParaRPr lang="it-IT" sz="1100" b="1" dirty="0" err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9525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ze.unifi.it/vp-432-prova-di-verifica-delle-conoscenze-in-ingresso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airos.unifi.it/agendaweb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scienze.unifi.it/vp-107-calendario-didattico-e-orario-delle-lezioni.html" TargetMode="Externa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scienze.unifi.it/vp-194-corsi-di-formazione-per-la-sicurezza.html" TargetMode="External"/><Relationship Id="rId5" Type="http://schemas.openxmlformats.org/officeDocument/2006/relationships/image" Target="../media/image27.png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.unifi.it/vp-160-scienze-matematiche-fisiche-e-naturali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scienze.unifi.it/vp-357-prenotarsi-agli-esami.html" TargetMode="Externa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cienze.unifi.it/vp-431-piani-di-studio.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hyperlink" Target="https://www.unifi.it/vp-10034-erasmus-plus.html#studenti_unifi" TargetMode="Externa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hyperlink" Target="https://www.scienze.unifi.it/vp-104-informazioni-generali.html" TargetMode="Externa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hyperlink" Target="https://www.scienze.unifi.it/vp-123-per-laurearsi.html" TargetMode="External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u.toscana.it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unifi.it/it/studia-con-noi/accesso-e-iscrizioni/incentivi-e-borse/agevolazioni-economiche-premi-di-laurea" TargetMode="External"/><Relationship Id="rId4" Type="http://schemas.openxmlformats.org/officeDocument/2006/relationships/hyperlink" Target="https://www.unifi.it/vp-7371-borse-e-incentivi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unifinclude.unifi.it/vp-44-il-servizio.html" TargetMode="External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6.png"/><Relationship Id="rId5" Type="http://schemas.openxmlformats.org/officeDocument/2006/relationships/hyperlink" Target="https://unifinclude.unifi.it/p84.html" TargetMode="External"/><Relationship Id="rId4" Type="http://schemas.openxmlformats.org/officeDocument/2006/relationships/hyperlink" Target="https://unifinclude.unifi.it/p76.html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g"/><Relationship Id="rId3" Type="http://schemas.openxmlformats.org/officeDocument/2006/relationships/image" Target="../media/image14.png"/><Relationship Id="rId7" Type="http://schemas.openxmlformats.org/officeDocument/2006/relationships/image" Target="../media/image40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hyperlink" Target="https://www.scienze.unifi.it/vp-271-contatti-e-servizi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ome.cognome@edu.unifi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l-portal.unifi.it/ls-3-studenti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ze.unifi.it/vp-30-orientamento-in-itinere-e-tutorato-didattico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fi.it/it/studia-con-noi/accesso-e-iscrizioni/manifesto-degli-studi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fi.it/vp-7369-immatricolazioni-e-iscrizioni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"/>
          <p:cNvSpPr txBox="1">
            <a:spLocks noGrp="1"/>
          </p:cNvSpPr>
          <p:nvPr>
            <p:ph type="title"/>
          </p:nvPr>
        </p:nvSpPr>
        <p:spPr>
          <a:xfrm>
            <a:off x="1078680" y="1745890"/>
            <a:ext cx="7886700" cy="795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</a:pPr>
            <a:r>
              <a:rPr lang="it-IT"/>
              <a:t>Guida ai servizi della Scuola di Scienze MFN</a:t>
            </a:r>
            <a:endParaRPr/>
          </a:p>
        </p:txBody>
      </p:sp>
      <p:sp>
        <p:nvSpPr>
          <p:cNvPr id="46" name="Google Shape;46;p1"/>
          <p:cNvSpPr txBox="1">
            <a:spLocks noGrp="1"/>
          </p:cNvSpPr>
          <p:nvPr>
            <p:ph type="body" idx="1"/>
          </p:nvPr>
        </p:nvSpPr>
        <p:spPr>
          <a:xfrm>
            <a:off x="1079477" y="3480936"/>
            <a:ext cx="7886700" cy="795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it-IT" dirty="0"/>
              <a:t>Speciale Matricole aa 25/26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9"/>
          <p:cNvSpPr txBox="1"/>
          <p:nvPr/>
        </p:nvSpPr>
        <p:spPr>
          <a:xfrm>
            <a:off x="648252" y="883308"/>
            <a:ext cx="8055609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Immatricolazione a CdS triennali ad accesso libero</a:t>
            </a:r>
            <a:endParaRPr/>
          </a:p>
        </p:txBody>
      </p:sp>
      <p:sp>
        <p:nvSpPr>
          <p:cNvPr id="199" name="Google Shape;199;p9"/>
          <p:cNvSpPr txBox="1">
            <a:spLocks noGrp="1"/>
          </p:cNvSpPr>
          <p:nvPr>
            <p:ph type="sldNum" idx="12"/>
          </p:nvPr>
        </p:nvSpPr>
        <p:spPr>
          <a:xfrm>
            <a:off x="6402163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9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grpSp>
        <p:nvGrpSpPr>
          <p:cNvPr id="201" name="Google Shape;201;p9"/>
          <p:cNvGrpSpPr/>
          <p:nvPr/>
        </p:nvGrpSpPr>
        <p:grpSpPr>
          <a:xfrm>
            <a:off x="756718" y="2899614"/>
            <a:ext cx="7292144" cy="3848307"/>
            <a:chOff x="890" y="455899"/>
            <a:chExt cx="7292144" cy="3848307"/>
          </a:xfrm>
        </p:grpSpPr>
        <p:sp>
          <p:nvSpPr>
            <p:cNvPr id="202" name="Google Shape;202;p9"/>
            <p:cNvSpPr/>
            <p:nvPr/>
          </p:nvSpPr>
          <p:spPr>
            <a:xfrm>
              <a:off x="5691657" y="3281361"/>
              <a:ext cx="91440" cy="24501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3" name="Google Shape;203;p9"/>
            <p:cNvSpPr/>
            <p:nvPr/>
          </p:nvSpPr>
          <p:spPr>
            <a:xfrm>
              <a:off x="5691657" y="2258517"/>
              <a:ext cx="91440" cy="24501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4" name="Google Shape;204;p9"/>
            <p:cNvSpPr/>
            <p:nvPr/>
          </p:nvSpPr>
          <p:spPr>
            <a:xfrm>
              <a:off x="4667862" y="1235672"/>
              <a:ext cx="1069514" cy="24501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60476"/>
                  </a:lnTo>
                  <a:lnTo>
                    <a:pt x="120000" y="60476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5" name="Google Shape;205;p9"/>
            <p:cNvSpPr/>
            <p:nvPr/>
          </p:nvSpPr>
          <p:spPr>
            <a:xfrm>
              <a:off x="3552628" y="2258517"/>
              <a:ext cx="91440" cy="24501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6" name="Google Shape;206;p9"/>
            <p:cNvSpPr/>
            <p:nvPr/>
          </p:nvSpPr>
          <p:spPr>
            <a:xfrm>
              <a:off x="3598348" y="1235672"/>
              <a:ext cx="1069514" cy="24501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60476"/>
                  </a:lnTo>
                  <a:lnTo>
                    <a:pt x="0" y="60476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" name="Google Shape;207;p9"/>
            <p:cNvSpPr/>
            <p:nvPr/>
          </p:nvSpPr>
          <p:spPr>
            <a:xfrm>
              <a:off x="890" y="457843"/>
              <a:ext cx="777828" cy="777828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9"/>
            <p:cNvSpPr/>
            <p:nvPr/>
          </p:nvSpPr>
          <p:spPr>
            <a:xfrm>
              <a:off x="778719" y="455899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9"/>
            <p:cNvSpPr txBox="1"/>
            <p:nvPr/>
          </p:nvSpPr>
          <p:spPr>
            <a:xfrm>
              <a:off x="778719" y="455899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it-IT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Iscriviti al test</a:t>
              </a:r>
              <a:endParaRPr/>
            </a:p>
          </p:txBody>
        </p:sp>
        <p:sp>
          <p:nvSpPr>
            <p:cNvPr id="210" name="Google Shape;210;p9"/>
            <p:cNvSpPr/>
            <p:nvPr/>
          </p:nvSpPr>
          <p:spPr>
            <a:xfrm>
              <a:off x="2139919" y="457843"/>
              <a:ext cx="777828" cy="777828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9"/>
            <p:cNvSpPr/>
            <p:nvPr/>
          </p:nvSpPr>
          <p:spPr>
            <a:xfrm>
              <a:off x="2917748" y="455899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9"/>
            <p:cNvSpPr txBox="1"/>
            <p:nvPr/>
          </p:nvSpPr>
          <p:spPr>
            <a:xfrm>
              <a:off x="2917748" y="455899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it-IT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Sostieni il test</a:t>
              </a:r>
              <a:endParaRPr/>
            </a:p>
          </p:txBody>
        </p:sp>
        <p:sp>
          <p:nvSpPr>
            <p:cNvPr id="213" name="Google Shape;213;p9"/>
            <p:cNvSpPr/>
            <p:nvPr/>
          </p:nvSpPr>
          <p:spPr>
            <a:xfrm>
              <a:off x="4278948" y="457843"/>
              <a:ext cx="777828" cy="777828"/>
            </a:xfrm>
            <a:prstGeom prst="ellipse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9"/>
            <p:cNvSpPr/>
            <p:nvPr/>
          </p:nvSpPr>
          <p:spPr>
            <a:xfrm>
              <a:off x="5056777" y="455899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9"/>
            <p:cNvSpPr txBox="1"/>
            <p:nvPr/>
          </p:nvSpPr>
          <p:spPr>
            <a:xfrm>
              <a:off x="5056777" y="455899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it-IT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Esito Test</a:t>
              </a:r>
              <a:endParaRPr/>
            </a:p>
          </p:txBody>
        </p:sp>
        <p:sp>
          <p:nvSpPr>
            <p:cNvPr id="216" name="Google Shape;216;p9"/>
            <p:cNvSpPr/>
            <p:nvPr/>
          </p:nvSpPr>
          <p:spPr>
            <a:xfrm>
              <a:off x="3209433" y="1480688"/>
              <a:ext cx="777828" cy="777828"/>
            </a:xfrm>
            <a:prstGeom prst="ellipse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9"/>
            <p:cNvSpPr/>
            <p:nvPr/>
          </p:nvSpPr>
          <p:spPr>
            <a:xfrm>
              <a:off x="3987262" y="1478743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9"/>
            <p:cNvSpPr txBox="1"/>
            <p:nvPr/>
          </p:nvSpPr>
          <p:spPr>
            <a:xfrm>
              <a:off x="3987262" y="1478743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it-IT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OK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9"/>
            <p:cNvSpPr/>
            <p:nvPr/>
          </p:nvSpPr>
          <p:spPr>
            <a:xfrm>
              <a:off x="3209433" y="2503533"/>
              <a:ext cx="777828" cy="777828"/>
            </a:xfrm>
            <a:prstGeom prst="ellipse">
              <a:avLst/>
            </a:prstGeom>
            <a:blipFill rotWithShape="1">
              <a:blip r:embed="rId7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9"/>
            <p:cNvSpPr/>
            <p:nvPr/>
          </p:nvSpPr>
          <p:spPr>
            <a:xfrm>
              <a:off x="3987262" y="2501588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9"/>
            <p:cNvSpPr txBox="1"/>
            <p:nvPr/>
          </p:nvSpPr>
          <p:spPr>
            <a:xfrm>
              <a:off x="3987262" y="2501588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it-IT"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Immatricolazione</a:t>
              </a:r>
              <a:endParaRPr/>
            </a:p>
          </p:txBody>
        </p:sp>
        <p:sp>
          <p:nvSpPr>
            <p:cNvPr id="222" name="Google Shape;222;p9"/>
            <p:cNvSpPr/>
            <p:nvPr/>
          </p:nvSpPr>
          <p:spPr>
            <a:xfrm>
              <a:off x="5348462" y="1480688"/>
              <a:ext cx="777828" cy="777828"/>
            </a:xfrm>
            <a:prstGeom prst="ellipse">
              <a:avLst/>
            </a:prstGeom>
            <a:blipFill rotWithShape="1">
              <a:blip r:embed="rId8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9"/>
            <p:cNvSpPr/>
            <p:nvPr/>
          </p:nvSpPr>
          <p:spPr>
            <a:xfrm>
              <a:off x="6126291" y="1478743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9"/>
            <p:cNvSpPr txBox="1"/>
            <p:nvPr/>
          </p:nvSpPr>
          <p:spPr>
            <a:xfrm>
              <a:off x="6126291" y="1478743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it-IT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KO</a:t>
              </a:r>
              <a:endParaRPr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9"/>
            <p:cNvSpPr/>
            <p:nvPr/>
          </p:nvSpPr>
          <p:spPr>
            <a:xfrm>
              <a:off x="5348462" y="2503533"/>
              <a:ext cx="777828" cy="777828"/>
            </a:xfrm>
            <a:prstGeom prst="ellipse">
              <a:avLst/>
            </a:prstGeom>
            <a:blipFill rotWithShape="1">
              <a:blip r:embed="rId7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9"/>
            <p:cNvSpPr/>
            <p:nvPr/>
          </p:nvSpPr>
          <p:spPr>
            <a:xfrm>
              <a:off x="6126291" y="2501588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9"/>
            <p:cNvSpPr txBox="1"/>
            <p:nvPr/>
          </p:nvSpPr>
          <p:spPr>
            <a:xfrm>
              <a:off x="6126291" y="2501588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lang="it-IT" sz="11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Immatricolazione</a:t>
              </a:r>
              <a:endParaRPr/>
            </a:p>
          </p:txBody>
        </p:sp>
        <p:sp>
          <p:nvSpPr>
            <p:cNvPr id="228" name="Google Shape;228;p9"/>
            <p:cNvSpPr/>
            <p:nvPr/>
          </p:nvSpPr>
          <p:spPr>
            <a:xfrm>
              <a:off x="5348462" y="3526378"/>
              <a:ext cx="777828" cy="777828"/>
            </a:xfrm>
            <a:prstGeom prst="ellipse">
              <a:avLst/>
            </a:prstGeom>
            <a:blipFill rotWithShape="1">
              <a:blip r:embed="rId9">
                <a:alphaModFix/>
              </a:blip>
              <a:stretch>
                <a:fillRect/>
              </a:stretch>
            </a:blipFill>
            <a:ln w="12700" cap="flat" cmpd="sng">
              <a:solidFill>
                <a:srgbClr val="FF339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9"/>
            <p:cNvSpPr/>
            <p:nvPr/>
          </p:nvSpPr>
          <p:spPr>
            <a:xfrm>
              <a:off x="6126291" y="3524433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9"/>
            <p:cNvSpPr txBox="1"/>
            <p:nvPr/>
          </p:nvSpPr>
          <p:spPr>
            <a:xfrm>
              <a:off x="6126291" y="3524433"/>
              <a:ext cx="1166743" cy="777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it-IT" sz="1200" b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Recupero OFA</a:t>
              </a:r>
              <a:endParaRPr/>
            </a:p>
          </p:txBody>
        </p:sp>
      </p:grpSp>
      <p:pic>
        <p:nvPicPr>
          <p:cNvPr id="231" name="Google Shape;231;p9" descr="Abaco con riempimento a tinta unita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28021" y="1609449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9"/>
          <p:cNvSpPr txBox="1"/>
          <p:nvPr/>
        </p:nvSpPr>
        <p:spPr>
          <a:xfrm>
            <a:off x="300604" y="4277396"/>
            <a:ext cx="3102472" cy="1077218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81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non superi la prova di verifica, puoi immatricolarti lo stesso e recuperi il debito durante l’anno.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9"/>
          <p:cNvSpPr txBox="1"/>
          <p:nvPr/>
        </p:nvSpPr>
        <p:spPr>
          <a:xfrm>
            <a:off x="1519747" y="1656019"/>
            <a:ext cx="7039254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Nessun test di ammissione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Prova di verifica delle conoscenze in ingresso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obbligatoria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TOLC-S (CISIA)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Date, contenuti e scadenze nel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bando</a:t>
            </a:r>
            <a:endParaRPr/>
          </a:p>
        </p:txBody>
      </p:sp>
      <p:sp>
        <p:nvSpPr>
          <p:cNvPr id="234" name="Google Shape;234;p9"/>
          <p:cNvSpPr/>
          <p:nvPr/>
        </p:nvSpPr>
        <p:spPr>
          <a:xfrm>
            <a:off x="799220" y="1503386"/>
            <a:ext cx="7759781" cy="135296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9"/>
          <p:cNvSpPr txBox="1"/>
          <p:nvPr/>
        </p:nvSpPr>
        <p:spPr>
          <a:xfrm>
            <a:off x="2563119" y="1297208"/>
            <a:ext cx="3505447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Corsi di laurea ad accesso libero</a:t>
            </a:r>
            <a:endParaRPr/>
          </a:p>
        </p:txBody>
      </p:sp>
      <p:sp>
        <p:nvSpPr>
          <p:cNvPr id="236" name="Google Shape;236;p9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it-IT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Immatricolazione a CdS triennali ad accesso libero</a:t>
            </a:r>
            <a:endParaRPr/>
          </a:p>
        </p:txBody>
      </p:sp>
      <p:sp>
        <p:nvSpPr>
          <p:cNvPr id="237" name="Google Shape;237;p9"/>
          <p:cNvSpPr txBox="1"/>
          <p:nvPr/>
        </p:nvSpPr>
        <p:spPr>
          <a:xfrm>
            <a:off x="6916962" y="5701376"/>
            <a:ext cx="1375796" cy="338554"/>
          </a:xfrm>
          <a:prstGeom prst="rect">
            <a:avLst/>
          </a:prstGeom>
          <a:gradFill>
            <a:gsLst>
              <a:gs pos="0">
                <a:srgbClr val="BDF295"/>
              </a:gs>
              <a:gs pos="50000">
                <a:srgbClr val="D5F5BE"/>
              </a:gs>
              <a:gs pos="100000">
                <a:srgbClr val="EAFADE"/>
              </a:gs>
            </a:gsLst>
            <a:lin ang="81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Debito (OFA)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0"/>
          <p:cNvSpPr/>
          <p:nvPr/>
        </p:nvSpPr>
        <p:spPr>
          <a:xfrm>
            <a:off x="983041" y="1744116"/>
            <a:ext cx="7271959" cy="2719241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0"/>
          <p:cNvSpPr txBox="1"/>
          <p:nvPr/>
        </p:nvSpPr>
        <p:spPr>
          <a:xfrm>
            <a:off x="628244" y="907732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Cos’è la prova di verifica per le conoscenze in ingresso?</a:t>
            </a:r>
            <a:endParaRPr/>
          </a:p>
        </p:txBody>
      </p:sp>
      <p:sp>
        <p:nvSpPr>
          <p:cNvPr id="245" name="Google Shape;245;p10"/>
          <p:cNvSpPr txBox="1">
            <a:spLocks noGrp="1"/>
          </p:cNvSpPr>
          <p:nvPr>
            <p:ph type="sldNum" idx="12"/>
          </p:nvPr>
        </p:nvSpPr>
        <p:spPr>
          <a:xfrm>
            <a:off x="6402163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0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247" name="Google Shape;247;p10"/>
          <p:cNvSpPr txBox="1"/>
          <p:nvPr/>
        </p:nvSpPr>
        <p:spPr>
          <a:xfrm>
            <a:off x="1379650" y="1967572"/>
            <a:ext cx="6781309" cy="2215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</a:rPr>
              <a:t>Prova </a:t>
            </a:r>
            <a:r>
              <a:rPr lang="it-IT" sz="1800" b="1" dirty="0">
                <a:solidFill>
                  <a:schemeClr val="dk1"/>
                </a:solidFill>
              </a:rPr>
              <a:t>obbligatoria</a:t>
            </a:r>
            <a:r>
              <a:rPr lang="it-IT" sz="1800" dirty="0">
                <a:solidFill>
                  <a:schemeClr val="dk1"/>
                </a:solidFill>
              </a:rPr>
              <a:t> ma non preclusiva dell’immatricolazione</a:t>
            </a:r>
            <a:endParaRPr lang="it-IT" sz="1800" dirty="0"/>
          </a:p>
          <a:p>
            <a:pPr lvl="0">
              <a:buClr>
                <a:schemeClr val="dk1"/>
              </a:buClr>
              <a:buSzPts val="1800"/>
            </a:pPr>
            <a:r>
              <a:rPr lang="it-IT" sz="1800" b="1" dirty="0">
                <a:solidFill>
                  <a:schemeClr val="dk1"/>
                </a:solidFill>
              </a:rPr>
              <a:t>TOLC-S (CISIA)</a:t>
            </a:r>
          </a:p>
          <a:p>
            <a:pPr lvl="0">
              <a:buClr>
                <a:schemeClr val="dk1"/>
              </a:buClr>
              <a:buSzPts val="1800"/>
            </a:pPr>
            <a:endParaRPr lang="it-IT" sz="1000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</a:rPr>
              <a:t>Gli argomenti, struttura e esoneri sono pubblicati in un </a:t>
            </a:r>
            <a:r>
              <a:rPr lang="it-IT" sz="1800" b="1" u="sng" dirty="0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bando</a:t>
            </a:r>
            <a:endParaRPr lang="it-IT" sz="1800" b="1" u="sng" dirty="0">
              <a:solidFill>
                <a:schemeClr val="dk1"/>
              </a:solidFill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▪"/>
            </a:pPr>
            <a:endParaRPr lang="it-IT" sz="1000" b="1" dirty="0">
              <a:solidFill>
                <a:schemeClr val="dk1"/>
              </a:solidFill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</a:rPr>
              <a:t>Dal 1/1/2025 </a:t>
            </a:r>
            <a:r>
              <a:rPr lang="it-IT" sz="1800" b="1" dirty="0">
                <a:solidFill>
                  <a:schemeClr val="dk1"/>
                </a:solidFill>
              </a:rPr>
              <a:t>punteggio minimo 14, di cui 8 in matematica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▪"/>
            </a:pPr>
            <a:endParaRPr lang="it-IT" sz="1000" b="1" dirty="0">
              <a:solidFill>
                <a:schemeClr val="dk1"/>
              </a:solidFill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 dirty="0">
                <a:solidFill>
                  <a:schemeClr val="dk1"/>
                </a:solidFill>
              </a:rPr>
              <a:t>Se non la superi, </a:t>
            </a:r>
            <a:r>
              <a:rPr lang="it-IT" sz="1800" dirty="0">
                <a:solidFill>
                  <a:schemeClr val="dk1"/>
                </a:solidFill>
              </a:rPr>
              <a:t>avrai </a:t>
            </a:r>
            <a:r>
              <a:rPr lang="it-IT" sz="1800" b="1" dirty="0">
                <a:solidFill>
                  <a:schemeClr val="dk1"/>
                </a:solidFill>
              </a:rPr>
              <a:t>un debito </a:t>
            </a:r>
            <a:r>
              <a:rPr lang="it-IT" sz="1800" dirty="0">
                <a:solidFill>
                  <a:schemeClr val="dk1"/>
                </a:solidFill>
              </a:rPr>
              <a:t>(OFA) e puoi sostenere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it-IT" sz="1800" dirty="0">
                <a:solidFill>
                  <a:schemeClr val="dk1"/>
                </a:solidFill>
              </a:rPr>
              <a:t> SOLO alcuni esami previsti dal tuo corso!</a:t>
            </a:r>
            <a:endParaRPr lang="it-IT" sz="1800" dirty="0"/>
          </a:p>
        </p:txBody>
      </p:sp>
      <p:sp>
        <p:nvSpPr>
          <p:cNvPr id="251" name="Google Shape;251;p10"/>
          <p:cNvSpPr/>
          <p:nvPr/>
        </p:nvSpPr>
        <p:spPr>
          <a:xfrm>
            <a:off x="935059" y="5446910"/>
            <a:ext cx="7367919" cy="1059323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0"/>
          <p:cNvSpPr txBox="1"/>
          <p:nvPr/>
        </p:nvSpPr>
        <p:spPr>
          <a:xfrm>
            <a:off x="3703060" y="5229662"/>
            <a:ext cx="1390124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Contatti utili</a:t>
            </a:r>
            <a:endParaRPr/>
          </a:p>
        </p:txBody>
      </p:sp>
      <p:pic>
        <p:nvPicPr>
          <p:cNvPr id="253" name="Google Shape;253;p10" descr="Marketing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2274" y="5576075"/>
            <a:ext cx="771417" cy="771417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10"/>
          <p:cNvSpPr txBox="1"/>
          <p:nvPr/>
        </p:nvSpPr>
        <p:spPr>
          <a:xfrm>
            <a:off x="1363496" y="5694111"/>
            <a:ext cx="645351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web </a:t>
            </a:r>
            <a:r>
              <a:rPr lang="it-IT" sz="18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Prova di verifica delle conoscenze 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ofa@scienze.unifi.it</a:t>
            </a:r>
            <a:endParaRPr dirty="0"/>
          </a:p>
        </p:txBody>
      </p:sp>
      <p:sp>
        <p:nvSpPr>
          <p:cNvPr id="255" name="Google Shape;255;p10"/>
          <p:cNvSpPr txBox="1"/>
          <p:nvPr/>
        </p:nvSpPr>
        <p:spPr>
          <a:xfrm>
            <a:off x="2315096" y="1503123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Prova di verifica </a:t>
            </a:r>
            <a:endParaRPr/>
          </a:p>
        </p:txBody>
      </p:sp>
      <p:sp>
        <p:nvSpPr>
          <p:cNvPr id="256" name="Google Shape;256;p10" descr="Matematica per formazione da remoto con riempimento a tinta unita"/>
          <p:cNvSpPr/>
          <p:nvPr/>
        </p:nvSpPr>
        <p:spPr>
          <a:xfrm>
            <a:off x="585668" y="1979474"/>
            <a:ext cx="777828" cy="777828"/>
          </a:xfrm>
          <a:prstGeom prst="ellipse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 w="12700" cap="flat" cmpd="sng">
            <a:solidFill>
              <a:srgbClr val="FF33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0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it-IT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Cos’è la prova di verifica delle conoscenze in ingresso?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0"/>
          <p:cNvSpPr txBox="1"/>
          <p:nvPr/>
        </p:nvSpPr>
        <p:spPr>
          <a:xfrm>
            <a:off x="1755421" y="1770294"/>
            <a:ext cx="6453519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modalità: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superare un esame del settore MAT/XX previsto nel piano di studi. In questo caso, dopo il superamento dell’esame, contatta ofa@scienze.unifi.it.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lang="it-IT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sostenere un altro TOLC-S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lang="it-IT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Partecipare al corso </a:t>
            </a:r>
            <a:r>
              <a:rPr lang="it-IT" sz="1800" dirty="0">
                <a:solidFill>
                  <a:schemeClr val="dk1"/>
                </a:solidFill>
              </a:rPr>
              <a:t>di recupero OFA organizzato dalla Scuola di Scienze Matematiche Fisiche e Naturali e 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superare le prove intermedie.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48;p10">
            <a:extLst>
              <a:ext uri="{FF2B5EF4-FFF2-40B4-BE49-F238E27FC236}">
                <a16:creationId xmlns:a16="http://schemas.microsoft.com/office/drawing/2014/main" id="{F8A37353-8CB7-A2BC-E8DD-DFB997DE07ED}"/>
              </a:ext>
            </a:extLst>
          </p:cNvPr>
          <p:cNvSpPr/>
          <p:nvPr/>
        </p:nvSpPr>
        <p:spPr>
          <a:xfrm>
            <a:off x="935060" y="1511202"/>
            <a:ext cx="7367919" cy="334145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250;p10">
            <a:extLst>
              <a:ext uri="{FF2B5EF4-FFF2-40B4-BE49-F238E27FC236}">
                <a16:creationId xmlns:a16="http://schemas.microsoft.com/office/drawing/2014/main" id="{6A77CA2B-93D9-B620-DB0C-EA8C48F25189}"/>
              </a:ext>
            </a:extLst>
          </p:cNvPr>
          <p:cNvSpPr txBox="1"/>
          <p:nvPr/>
        </p:nvSpPr>
        <p:spPr>
          <a:xfrm>
            <a:off x="2530609" y="1271416"/>
            <a:ext cx="408278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Recupero OFA</a:t>
            </a:r>
            <a:endParaRPr/>
          </a:p>
        </p:txBody>
      </p:sp>
      <p:sp>
        <p:nvSpPr>
          <p:cNvPr id="7" name="Google Shape;257;p10" descr="Matematica con riempimento a tinta unita">
            <a:extLst>
              <a:ext uri="{FF2B5EF4-FFF2-40B4-BE49-F238E27FC236}">
                <a16:creationId xmlns:a16="http://schemas.microsoft.com/office/drawing/2014/main" id="{BE1B764F-8BAD-B7F0-792C-569F2A9B75AB}"/>
              </a:ext>
            </a:extLst>
          </p:cNvPr>
          <p:cNvSpPr/>
          <p:nvPr/>
        </p:nvSpPr>
        <p:spPr>
          <a:xfrm>
            <a:off x="546146" y="2812521"/>
            <a:ext cx="777828" cy="777828"/>
          </a:xfrm>
          <a:prstGeom prst="ellipse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 w="12700" cap="flat" cmpd="sng">
            <a:solidFill>
              <a:srgbClr val="FF33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11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1"/>
          <p:cNvSpPr/>
          <p:nvPr/>
        </p:nvSpPr>
        <p:spPr>
          <a:xfrm>
            <a:off x="664751" y="1577894"/>
            <a:ext cx="7691306" cy="1999247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1"/>
          <p:cNvSpPr txBox="1"/>
          <p:nvPr/>
        </p:nvSpPr>
        <p:spPr>
          <a:xfrm>
            <a:off x="628244" y="907732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Calendario didattico e orari delle lezioni</a:t>
            </a:r>
            <a:endParaRPr/>
          </a:p>
        </p:txBody>
      </p:sp>
      <p:sp>
        <p:nvSpPr>
          <p:cNvPr id="266" name="Google Shape;266;p11"/>
          <p:cNvSpPr txBox="1">
            <a:spLocks noGrp="1"/>
          </p:cNvSpPr>
          <p:nvPr>
            <p:ph type="sldNum" idx="12"/>
          </p:nvPr>
        </p:nvSpPr>
        <p:spPr>
          <a:xfrm>
            <a:off x="8356057" y="65766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1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268" name="Google Shape;268;p11"/>
          <p:cNvSpPr txBox="1"/>
          <p:nvPr/>
        </p:nvSpPr>
        <p:spPr>
          <a:xfrm>
            <a:off x="1135626" y="1837477"/>
            <a:ext cx="7119374" cy="1969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primo semestre: 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 15 settembre al 19 dicembre 2025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secondo semestre: 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 16 febbraio al 12 giugno 2026</a:t>
            </a:r>
          </a:p>
          <a:p>
            <a:pPr marL="285750" indent="-285750"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Interruzione per svolgimento esami e prove intermedie: dal 30 marzo al 10 aprile 2026 compreso (</a:t>
            </a:r>
            <a:r>
              <a:rPr lang="it-IT" sz="1800" dirty="0">
                <a:solidFill>
                  <a:schemeClr val="dk1"/>
                </a:solidFill>
              </a:rPr>
              <a:t>Informatica, Matematica, </a:t>
            </a:r>
            <a:r>
              <a:rPr lang="it-IT" sz="1800" dirty="0" err="1">
                <a:solidFill>
                  <a:schemeClr val="dk1"/>
                </a:solidFill>
              </a:rPr>
              <a:t>Physical</a:t>
            </a:r>
            <a:r>
              <a:rPr lang="it-IT" sz="1800" dirty="0">
                <a:solidFill>
                  <a:schemeClr val="dk1"/>
                </a:solidFill>
              </a:rPr>
              <a:t> and </a:t>
            </a:r>
            <a:r>
              <a:rPr lang="it-IT" sz="1800" dirty="0" err="1">
                <a:solidFill>
                  <a:schemeClr val="dk1"/>
                </a:solidFill>
              </a:rPr>
              <a:t>astrophysical</a:t>
            </a:r>
            <a:r>
              <a:rPr lang="it-IT" sz="1800" dirty="0">
                <a:solidFill>
                  <a:schemeClr val="dk1"/>
                </a:solidFill>
              </a:rPr>
              <a:t> sciences e Biotecnologie Molecolari prevedono una differente articolazione degli insegnamenti).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endParaRPr dirty="0"/>
          </a:p>
        </p:txBody>
      </p:sp>
      <p:sp>
        <p:nvSpPr>
          <p:cNvPr id="269" name="Google Shape;269;p11"/>
          <p:cNvSpPr/>
          <p:nvPr/>
        </p:nvSpPr>
        <p:spPr>
          <a:xfrm>
            <a:off x="702274" y="3860969"/>
            <a:ext cx="7615816" cy="1262447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1"/>
          <p:cNvSpPr txBox="1"/>
          <p:nvPr/>
        </p:nvSpPr>
        <p:spPr>
          <a:xfrm>
            <a:off x="1135626" y="4153186"/>
            <a:ext cx="7119373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Gli orari delle lezioni sono pubblicati sul sistema Kairos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kairos.unifi.it/agendaweb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1"/>
          <p:cNvSpPr txBox="1"/>
          <p:nvPr/>
        </p:nvSpPr>
        <p:spPr>
          <a:xfrm>
            <a:off x="2315096" y="3642661"/>
            <a:ext cx="4082782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Dove si vedono gli orari?</a:t>
            </a:r>
            <a:endParaRPr/>
          </a:p>
        </p:txBody>
      </p:sp>
      <p:sp>
        <p:nvSpPr>
          <p:cNvPr id="272" name="Google Shape;272;p11"/>
          <p:cNvSpPr/>
          <p:nvPr/>
        </p:nvSpPr>
        <p:spPr>
          <a:xfrm>
            <a:off x="935059" y="5446910"/>
            <a:ext cx="7367919" cy="1059323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1"/>
          <p:cNvSpPr txBox="1"/>
          <p:nvPr/>
        </p:nvSpPr>
        <p:spPr>
          <a:xfrm>
            <a:off x="3703060" y="5229662"/>
            <a:ext cx="1531188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Contatti utili</a:t>
            </a:r>
            <a:endParaRPr/>
          </a:p>
        </p:txBody>
      </p:sp>
      <p:pic>
        <p:nvPicPr>
          <p:cNvPr id="274" name="Google Shape;274;p11" descr="Marketing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2274" y="5576075"/>
            <a:ext cx="771417" cy="771417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11"/>
          <p:cNvSpPr txBox="1"/>
          <p:nvPr/>
        </p:nvSpPr>
        <p:spPr>
          <a:xfrm>
            <a:off x="1363496" y="5576075"/>
            <a:ext cx="645351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web </a:t>
            </a: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Calendario didattico e orario delle lezioni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scuola@scienze.unifi.it</a:t>
            </a:r>
            <a:endParaRPr/>
          </a:p>
        </p:txBody>
      </p:sp>
      <p:sp>
        <p:nvSpPr>
          <p:cNvPr id="276" name="Google Shape;276;p11"/>
          <p:cNvSpPr txBox="1"/>
          <p:nvPr/>
        </p:nvSpPr>
        <p:spPr>
          <a:xfrm>
            <a:off x="2315096" y="1356702"/>
            <a:ext cx="4166052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Calendario delle lezioni</a:t>
            </a:r>
            <a:endParaRPr/>
          </a:p>
        </p:txBody>
      </p:sp>
      <p:sp>
        <p:nvSpPr>
          <p:cNvPr id="277" name="Google Shape;277;p11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Calendario didattico e orari delle lezioni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2"/>
          <p:cNvSpPr/>
          <p:nvPr/>
        </p:nvSpPr>
        <p:spPr>
          <a:xfrm>
            <a:off x="983041" y="1577895"/>
            <a:ext cx="7271959" cy="1882738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2"/>
          <p:cNvSpPr txBox="1"/>
          <p:nvPr/>
        </p:nvSpPr>
        <p:spPr>
          <a:xfrm>
            <a:off x="628244" y="907732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Cosa sono i corsi della sicurezza?</a:t>
            </a:r>
            <a:endParaRPr/>
          </a:p>
        </p:txBody>
      </p:sp>
      <p:sp>
        <p:nvSpPr>
          <p:cNvPr id="285" name="Google Shape;285;p12"/>
          <p:cNvSpPr txBox="1">
            <a:spLocks noGrp="1"/>
          </p:cNvSpPr>
          <p:nvPr>
            <p:ph type="sldNum" idx="12"/>
          </p:nvPr>
        </p:nvSpPr>
        <p:spPr>
          <a:xfrm>
            <a:off x="8356057" y="65766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2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287" name="Google Shape;287;p12"/>
          <p:cNvSpPr txBox="1"/>
          <p:nvPr/>
        </p:nvSpPr>
        <p:spPr>
          <a:xfrm>
            <a:off x="1209368" y="1703770"/>
            <a:ext cx="7045632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i tutti gli studenti esposti a rischi specifici (es. laboratori)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sono previsti i corsi di formazione in materia di sicurezza nei luoghi di lavoro 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(D.Lgs. 81/08 sulla sicurezza nei luoghi di lavoro)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Obbligatori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 frequentare laboratori e accedere a tirocinio</a:t>
            </a:r>
            <a:endParaRPr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8" name="Google Shape;288;p12" descr="Scienziato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131" y="1859155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12"/>
          <p:cNvSpPr/>
          <p:nvPr/>
        </p:nvSpPr>
        <p:spPr>
          <a:xfrm>
            <a:off x="935060" y="3860969"/>
            <a:ext cx="7367919" cy="1262447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0" name="Google Shape;290;p12" descr="Matraccio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31" y="3930107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12"/>
          <p:cNvSpPr txBox="1"/>
          <p:nvPr/>
        </p:nvSpPr>
        <p:spPr>
          <a:xfrm>
            <a:off x="1209369" y="3988351"/>
            <a:ext cx="685055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Tutti gli studenti iscritti ai corsi di studio della Scuola di Scienze che prevedono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laboratori con rischi specifici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Matematica e Informatica 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solo la formazione base in caso di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tirocinio esterno</a:t>
            </a:r>
            <a:endParaRPr/>
          </a:p>
        </p:txBody>
      </p:sp>
      <p:sp>
        <p:nvSpPr>
          <p:cNvPr id="292" name="Google Shape;292;p12"/>
          <p:cNvSpPr txBox="1"/>
          <p:nvPr/>
        </p:nvSpPr>
        <p:spPr>
          <a:xfrm>
            <a:off x="2315096" y="3642661"/>
            <a:ext cx="408278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Chi frequenta i corsi</a:t>
            </a:r>
            <a:endParaRPr/>
          </a:p>
        </p:txBody>
      </p:sp>
      <p:sp>
        <p:nvSpPr>
          <p:cNvPr id="293" name="Google Shape;293;p12"/>
          <p:cNvSpPr/>
          <p:nvPr/>
        </p:nvSpPr>
        <p:spPr>
          <a:xfrm>
            <a:off x="935059" y="5446910"/>
            <a:ext cx="7367919" cy="1059323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2"/>
          <p:cNvSpPr txBox="1"/>
          <p:nvPr/>
        </p:nvSpPr>
        <p:spPr>
          <a:xfrm>
            <a:off x="3703060" y="5229662"/>
            <a:ext cx="1390124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Contatti utili</a:t>
            </a:r>
            <a:endParaRPr/>
          </a:p>
        </p:txBody>
      </p:sp>
      <p:pic>
        <p:nvPicPr>
          <p:cNvPr id="295" name="Google Shape;295;p12" descr="Marketing con riempimento a tinta uni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02274" y="5576075"/>
            <a:ext cx="771417" cy="771417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12"/>
          <p:cNvSpPr txBox="1"/>
          <p:nvPr/>
        </p:nvSpPr>
        <p:spPr>
          <a:xfrm>
            <a:off x="1363496" y="5576075"/>
            <a:ext cx="6453519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web </a:t>
            </a: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Corsi di formazione per la sicurezza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sicurezza@scienze.unifi.it</a:t>
            </a:r>
            <a:endParaRPr/>
          </a:p>
        </p:txBody>
      </p:sp>
      <p:sp>
        <p:nvSpPr>
          <p:cNvPr id="297" name="Google Shape;297;p12"/>
          <p:cNvSpPr txBox="1"/>
          <p:nvPr/>
        </p:nvSpPr>
        <p:spPr>
          <a:xfrm>
            <a:off x="2315096" y="1356702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Corsi di formazione per la sicurezza</a:t>
            </a:r>
            <a:endParaRPr/>
          </a:p>
        </p:txBody>
      </p:sp>
      <p:sp>
        <p:nvSpPr>
          <p:cNvPr id="298" name="Google Shape;298;p12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Cosa sono i corsi della sicurezza?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3"/>
          <p:cNvSpPr/>
          <p:nvPr/>
        </p:nvSpPr>
        <p:spPr>
          <a:xfrm>
            <a:off x="983041" y="1577895"/>
            <a:ext cx="7271959" cy="1989711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3"/>
          <p:cNvSpPr txBox="1"/>
          <p:nvPr/>
        </p:nvSpPr>
        <p:spPr>
          <a:xfrm>
            <a:off x="628244" y="907732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 si svolgono i corsi della sicurezza?</a:t>
            </a:r>
            <a:endParaRPr/>
          </a:p>
        </p:txBody>
      </p:sp>
      <p:sp>
        <p:nvSpPr>
          <p:cNvPr id="306" name="Google Shape;306;p13"/>
          <p:cNvSpPr txBox="1">
            <a:spLocks noGrp="1"/>
          </p:cNvSpPr>
          <p:nvPr>
            <p:ph type="sldNum" idx="12"/>
          </p:nvPr>
        </p:nvSpPr>
        <p:spPr>
          <a:xfrm>
            <a:off x="8356057" y="65766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13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308" name="Google Shape;308;p13"/>
          <p:cNvSpPr txBox="1"/>
          <p:nvPr/>
        </p:nvSpPr>
        <p:spPr>
          <a:xfrm>
            <a:off x="1175264" y="1825443"/>
            <a:ext cx="7079735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formazione generale con modulo online (durata 4 ore)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obbligatoria per poter frequentare i corsi in aula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segue su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Moodle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 le credenziali uniche di Ateneo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se ho già un attestato su sicurezza parte generale? 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Puoi chiedere l’esonero inviandolo alla mail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formazione.sicurezza@spp.unifi.it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9" name="Google Shape;309;p13" descr="Scienziato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131" y="1859155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13"/>
          <p:cNvSpPr/>
          <p:nvPr/>
        </p:nvSpPr>
        <p:spPr>
          <a:xfrm>
            <a:off x="937040" y="3848432"/>
            <a:ext cx="7367919" cy="2612389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1" name="Google Shape;311;p13" descr="Matraccio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30" y="4437072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13"/>
          <p:cNvSpPr txBox="1"/>
          <p:nvPr/>
        </p:nvSpPr>
        <p:spPr>
          <a:xfrm>
            <a:off x="1209368" y="4152497"/>
            <a:ext cx="7045632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formazione sul rischio specifico (durata a seconda CdS)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Iscrizione ai corsi online in modalità sincrona pubblicati su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servizio online 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 le credenziali uniche di Ateneo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 termine della formazione, test finale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si supera il test,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certificazione valida 5 anni</a:t>
            </a:r>
            <a:endParaRPr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SENZA CORSI DELLA SICUREZZA NON SI PARTECIPA A ESERCITAZIONI, LABORATORI, E TIROCINIO!</a:t>
            </a:r>
            <a:endParaRPr/>
          </a:p>
        </p:txBody>
      </p:sp>
      <p:sp>
        <p:nvSpPr>
          <p:cNvPr id="313" name="Google Shape;313;p13"/>
          <p:cNvSpPr txBox="1"/>
          <p:nvPr/>
        </p:nvSpPr>
        <p:spPr>
          <a:xfrm>
            <a:off x="2268956" y="3636411"/>
            <a:ext cx="4282845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Seconda parte: Formazione specifica</a:t>
            </a:r>
            <a:endParaRPr/>
          </a:p>
        </p:txBody>
      </p:sp>
      <p:sp>
        <p:nvSpPr>
          <p:cNvPr id="314" name="Google Shape;314;p13"/>
          <p:cNvSpPr txBox="1"/>
          <p:nvPr/>
        </p:nvSpPr>
        <p:spPr>
          <a:xfrm>
            <a:off x="2002136" y="1387306"/>
            <a:ext cx="4791971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Prima parte: Formazione generale</a:t>
            </a:r>
            <a:endParaRPr/>
          </a:p>
        </p:txBody>
      </p:sp>
      <p:sp>
        <p:nvSpPr>
          <p:cNvPr id="315" name="Google Shape;315;p13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Come si svolgono i corsi della sicurezza?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4"/>
          <p:cNvSpPr/>
          <p:nvPr/>
        </p:nvSpPr>
        <p:spPr>
          <a:xfrm>
            <a:off x="664751" y="1577894"/>
            <a:ext cx="7691306" cy="172506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4"/>
          <p:cNvSpPr txBox="1"/>
          <p:nvPr/>
        </p:nvSpPr>
        <p:spPr>
          <a:xfrm>
            <a:off x="628244" y="907732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Esami di profitto e lingua inglese</a:t>
            </a:r>
            <a:endParaRPr/>
          </a:p>
        </p:txBody>
      </p:sp>
      <p:sp>
        <p:nvSpPr>
          <p:cNvPr id="323" name="Google Shape;323;p14"/>
          <p:cNvSpPr txBox="1">
            <a:spLocks noGrp="1"/>
          </p:cNvSpPr>
          <p:nvPr>
            <p:ph type="sldNum" idx="12"/>
          </p:nvPr>
        </p:nvSpPr>
        <p:spPr>
          <a:xfrm>
            <a:off x="8356057" y="65766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14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325" name="Google Shape;325;p14"/>
          <p:cNvSpPr txBox="1"/>
          <p:nvPr/>
        </p:nvSpPr>
        <p:spPr>
          <a:xfrm>
            <a:off x="787943" y="1837477"/>
            <a:ext cx="7530147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Puoi prenotarti agli esami dall’applicativo GCS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Dalla home page o dal libretto 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puoi accedere agli appelli aperti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clicca sul nome dell’esame e ti prenoti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NB. Se hai gli OFA, puoi prenotare 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solo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gli esami di matematica ed eventuali altri previsti dal tuo corso di studi </a:t>
            </a:r>
            <a:endParaRPr dirty="0"/>
          </a:p>
        </p:txBody>
      </p:sp>
      <p:sp>
        <p:nvSpPr>
          <p:cNvPr id="326" name="Google Shape;326;p14"/>
          <p:cNvSpPr/>
          <p:nvPr/>
        </p:nvSpPr>
        <p:spPr>
          <a:xfrm>
            <a:off x="732546" y="3680719"/>
            <a:ext cx="7615816" cy="1557407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4"/>
          <p:cNvSpPr txBox="1"/>
          <p:nvPr/>
        </p:nvSpPr>
        <p:spPr>
          <a:xfrm>
            <a:off x="825909" y="3944781"/>
            <a:ext cx="7429089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L’esame di inglese non ha lezioni come gli altri insegnamenti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L’esame si prenota al Centro Linguistico di Ateneo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CLA si trova al III piano del Centro Didattico Morgagni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Pagina per prenotare il test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4"/>
          <p:cNvSpPr txBox="1"/>
          <p:nvPr/>
        </p:nvSpPr>
        <p:spPr>
          <a:xfrm>
            <a:off x="1936028" y="3447438"/>
            <a:ext cx="4924187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Come si sostiene l’esame di inglese?</a:t>
            </a:r>
            <a:endParaRPr dirty="0"/>
          </a:p>
        </p:txBody>
      </p:sp>
      <p:sp>
        <p:nvSpPr>
          <p:cNvPr id="329" name="Google Shape;329;p14"/>
          <p:cNvSpPr/>
          <p:nvPr/>
        </p:nvSpPr>
        <p:spPr>
          <a:xfrm>
            <a:off x="764626" y="5641690"/>
            <a:ext cx="7491555" cy="771418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4"/>
          <p:cNvSpPr txBox="1"/>
          <p:nvPr/>
        </p:nvSpPr>
        <p:spPr>
          <a:xfrm>
            <a:off x="3494829" y="5439299"/>
            <a:ext cx="1531188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Contatti utili</a:t>
            </a:r>
            <a:endParaRPr dirty="0"/>
          </a:p>
        </p:txBody>
      </p:sp>
      <p:pic>
        <p:nvPicPr>
          <p:cNvPr id="331" name="Google Shape;331;p14" descr="Marketing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0659" y="5667460"/>
            <a:ext cx="784362" cy="77141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14"/>
          <p:cNvSpPr txBox="1"/>
          <p:nvPr/>
        </p:nvSpPr>
        <p:spPr>
          <a:xfrm>
            <a:off x="1315021" y="5766777"/>
            <a:ext cx="666385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Consulta la pagina </a:t>
            </a:r>
            <a:r>
              <a:rPr lang="it-IT" sz="18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Prenotarsi agli esami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esami@scienze.unifi.it</a:t>
            </a:r>
            <a:endParaRPr dirty="0"/>
          </a:p>
        </p:txBody>
      </p:sp>
      <p:sp>
        <p:nvSpPr>
          <p:cNvPr id="333" name="Google Shape;333;p14"/>
          <p:cNvSpPr txBox="1"/>
          <p:nvPr/>
        </p:nvSpPr>
        <p:spPr>
          <a:xfrm>
            <a:off x="2315096" y="1356702"/>
            <a:ext cx="4166052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Come mi prenoto agli esami?</a:t>
            </a:r>
            <a:endParaRPr/>
          </a:p>
        </p:txBody>
      </p:sp>
      <p:sp>
        <p:nvSpPr>
          <p:cNvPr id="334" name="Google Shape;334;p14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Esami di profitto e lingua inglese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5"/>
          <p:cNvSpPr/>
          <p:nvPr/>
        </p:nvSpPr>
        <p:spPr>
          <a:xfrm>
            <a:off x="664751" y="1577894"/>
            <a:ext cx="7904062" cy="176954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15"/>
          <p:cNvSpPr txBox="1"/>
          <p:nvPr/>
        </p:nvSpPr>
        <p:spPr>
          <a:xfrm>
            <a:off x="628244" y="907732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Piano di studi</a:t>
            </a:r>
            <a:endParaRPr/>
          </a:p>
        </p:txBody>
      </p:sp>
      <p:sp>
        <p:nvSpPr>
          <p:cNvPr id="342" name="Google Shape;342;p15"/>
          <p:cNvSpPr txBox="1">
            <a:spLocks noGrp="1"/>
          </p:cNvSpPr>
          <p:nvPr>
            <p:ph type="sldNum" idx="12"/>
          </p:nvPr>
        </p:nvSpPr>
        <p:spPr>
          <a:xfrm>
            <a:off x="8356057" y="657662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15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344" name="Google Shape;344;p15"/>
          <p:cNvSpPr txBox="1"/>
          <p:nvPr/>
        </p:nvSpPr>
        <p:spPr>
          <a:xfrm>
            <a:off x="806926" y="1738499"/>
            <a:ext cx="7886887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E’ l’insieme di attività formative che dovrai sostenere per laurearti.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 attività formative sono esami, attività professionalizzanti, tirocinio e prova finale (= discussione della tesi).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E’ definito dalla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Guida dello studente 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dell’anno in cui ti sei immatricolat* e sono previsti almeno 12 crediti di attività da inserire a scelta libera. 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15"/>
          <p:cNvSpPr/>
          <p:nvPr/>
        </p:nvSpPr>
        <p:spPr>
          <a:xfrm>
            <a:off x="715608" y="3819787"/>
            <a:ext cx="7763642" cy="1251134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15"/>
          <p:cNvSpPr txBox="1"/>
          <p:nvPr/>
        </p:nvSpPr>
        <p:spPr>
          <a:xfrm>
            <a:off x="806926" y="4061577"/>
            <a:ext cx="7429089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 secondo anno 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it-IT" sz="1800" dirty="0">
                <a:solidFill>
                  <a:schemeClr val="dk1"/>
                </a:solidFill>
              </a:rPr>
              <a:t>dal terzo 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Matematica, Informatica e Fisica)</a:t>
            </a:r>
            <a:endParaRPr lang="it-IT" sz="1800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Periodo metà ottobre / metà novembre</a:t>
            </a:r>
            <a:endParaRPr lang="it-IT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5"/>
          <p:cNvSpPr txBox="1"/>
          <p:nvPr/>
        </p:nvSpPr>
        <p:spPr>
          <a:xfrm>
            <a:off x="1936028" y="3619732"/>
            <a:ext cx="4924187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Quando si presenta </a:t>
            </a:r>
            <a:endParaRPr/>
          </a:p>
        </p:txBody>
      </p:sp>
      <p:sp>
        <p:nvSpPr>
          <p:cNvPr id="348" name="Google Shape;348;p15"/>
          <p:cNvSpPr/>
          <p:nvPr/>
        </p:nvSpPr>
        <p:spPr>
          <a:xfrm>
            <a:off x="763444" y="5420606"/>
            <a:ext cx="7715805" cy="1059323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15"/>
          <p:cNvSpPr txBox="1"/>
          <p:nvPr/>
        </p:nvSpPr>
        <p:spPr>
          <a:xfrm>
            <a:off x="3703060" y="5229662"/>
            <a:ext cx="1531188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Contatti utili</a:t>
            </a:r>
            <a:endParaRPr/>
          </a:p>
        </p:txBody>
      </p:sp>
      <p:pic>
        <p:nvPicPr>
          <p:cNvPr id="350" name="Google Shape;350;p15" descr="Marketing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0659" y="5549771"/>
            <a:ext cx="784362" cy="771417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p15"/>
          <p:cNvSpPr txBox="1"/>
          <p:nvPr/>
        </p:nvSpPr>
        <p:spPr>
          <a:xfrm>
            <a:off x="1315021" y="5576075"/>
            <a:ext cx="666385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Consulta la pagina </a:t>
            </a: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Piano di studi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scienze.pianistudio@unifi.it</a:t>
            </a:r>
            <a:endParaRPr/>
          </a:p>
        </p:txBody>
      </p:sp>
      <p:sp>
        <p:nvSpPr>
          <p:cNvPr id="352" name="Google Shape;352;p15"/>
          <p:cNvSpPr txBox="1"/>
          <p:nvPr/>
        </p:nvSpPr>
        <p:spPr>
          <a:xfrm>
            <a:off x="2385628" y="1312722"/>
            <a:ext cx="4166052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Cos’è il piano di studi?</a:t>
            </a:r>
            <a:endParaRPr/>
          </a:p>
        </p:txBody>
      </p:sp>
      <p:sp>
        <p:nvSpPr>
          <p:cNvPr id="353" name="Google Shape;353;p15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Piano di studi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6"/>
          <p:cNvSpPr/>
          <p:nvPr/>
        </p:nvSpPr>
        <p:spPr>
          <a:xfrm>
            <a:off x="983041" y="1577895"/>
            <a:ext cx="7271959" cy="161969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16"/>
          <p:cNvSpPr txBox="1"/>
          <p:nvPr/>
        </p:nvSpPr>
        <p:spPr>
          <a:xfrm>
            <a:off x="628244" y="781071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Voglio studiare un periodo all’estero, posso farlo?</a:t>
            </a:r>
            <a:endParaRPr/>
          </a:p>
        </p:txBody>
      </p:sp>
      <p:sp>
        <p:nvSpPr>
          <p:cNvPr id="361" name="Google Shape;361;p16"/>
          <p:cNvSpPr txBox="1">
            <a:spLocks noGrp="1"/>
          </p:cNvSpPr>
          <p:nvPr>
            <p:ph type="sldNum" idx="12"/>
          </p:nvPr>
        </p:nvSpPr>
        <p:spPr>
          <a:xfrm>
            <a:off x="8410175" y="659547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6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363" name="Google Shape;363;p16"/>
          <p:cNvSpPr txBox="1"/>
          <p:nvPr/>
        </p:nvSpPr>
        <p:spPr>
          <a:xfrm>
            <a:off x="1142268" y="1770155"/>
            <a:ext cx="6917649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sei iscritto ad un corso di studi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unifi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puoi recarti in un Istituto d’Istruzione Superiore aderente al programma Erasmus+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Puoi seguire corsi, sostenere esami e/o preparare la tesi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Durata da 2 a 12 mesi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4" name="Google Shape;364;p16" descr="Aeroplano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131" y="1859155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16"/>
          <p:cNvSpPr/>
          <p:nvPr/>
        </p:nvSpPr>
        <p:spPr>
          <a:xfrm>
            <a:off x="966840" y="3542237"/>
            <a:ext cx="7367919" cy="1175241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6" name="Google Shape;366;p16" descr="Globo terrestre: Americhe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0130" y="3761231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16"/>
          <p:cNvSpPr txBox="1"/>
          <p:nvPr/>
        </p:nvSpPr>
        <p:spPr>
          <a:xfrm>
            <a:off x="1142269" y="3768499"/>
            <a:ext cx="691765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sei iscritto ad un corso di studi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unifi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puoi fare un tirocinio in una azienda o altra organizzazione aderente a Erasmus+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Durata da 2 a 12 mesi</a:t>
            </a:r>
            <a:endParaRPr dirty="0"/>
          </a:p>
        </p:txBody>
      </p:sp>
      <p:sp>
        <p:nvSpPr>
          <p:cNvPr id="368" name="Google Shape;368;p16"/>
          <p:cNvSpPr txBox="1"/>
          <p:nvPr/>
        </p:nvSpPr>
        <p:spPr>
          <a:xfrm>
            <a:off x="2315096" y="3355943"/>
            <a:ext cx="408278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Mobilità Erasmus+ per tirocinio</a:t>
            </a:r>
            <a:endParaRPr/>
          </a:p>
        </p:txBody>
      </p:sp>
      <p:sp>
        <p:nvSpPr>
          <p:cNvPr id="369" name="Google Shape;369;p16"/>
          <p:cNvSpPr/>
          <p:nvPr/>
        </p:nvSpPr>
        <p:spPr>
          <a:xfrm>
            <a:off x="935059" y="5062130"/>
            <a:ext cx="7367919" cy="1444104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6"/>
          <p:cNvSpPr txBox="1"/>
          <p:nvPr/>
        </p:nvSpPr>
        <p:spPr>
          <a:xfrm>
            <a:off x="2933661" y="4878005"/>
            <a:ext cx="2845651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Informazioni</a:t>
            </a:r>
            <a:r>
              <a:rPr lang="it-IT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 contatti utili</a:t>
            </a:r>
            <a:endParaRPr/>
          </a:p>
        </p:txBody>
      </p:sp>
      <p:sp>
        <p:nvSpPr>
          <p:cNvPr id="371" name="Google Shape;371;p16"/>
          <p:cNvSpPr txBox="1"/>
          <p:nvPr/>
        </p:nvSpPr>
        <p:spPr>
          <a:xfrm>
            <a:off x="1142270" y="5276603"/>
            <a:ext cx="667474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Occorre partecipare a un bando di Ateneo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vincitori ricevono una borsa Erasmus e rimborsi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bando </a:t>
            </a: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Erasmus+ Studio e Erasmus+ Traineeship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relint@scienze.unifi.it</a:t>
            </a:r>
            <a:endParaRPr/>
          </a:p>
        </p:txBody>
      </p:sp>
      <p:sp>
        <p:nvSpPr>
          <p:cNvPr id="372" name="Google Shape;372;p16"/>
          <p:cNvSpPr txBox="1"/>
          <p:nvPr/>
        </p:nvSpPr>
        <p:spPr>
          <a:xfrm>
            <a:off x="2315096" y="1356702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Mobilità Erasmus+ per studio</a:t>
            </a:r>
            <a:endParaRPr/>
          </a:p>
        </p:txBody>
      </p:sp>
      <p:sp>
        <p:nvSpPr>
          <p:cNvPr id="373" name="Google Shape;373;p16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Voglio studiare un periodo all’estero, posso farlo?</a:t>
            </a:r>
            <a:endParaRPr/>
          </a:p>
        </p:txBody>
      </p:sp>
      <p:pic>
        <p:nvPicPr>
          <p:cNvPr id="374" name="Google Shape;374;p16" descr="Marketing con riempimento a tinta unit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2274" y="5576075"/>
            <a:ext cx="771417" cy="771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17"/>
          <p:cNvSpPr/>
          <p:nvPr/>
        </p:nvSpPr>
        <p:spPr>
          <a:xfrm>
            <a:off x="983041" y="1577895"/>
            <a:ext cx="7271959" cy="1221911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7"/>
          <p:cNvSpPr txBox="1"/>
          <p:nvPr/>
        </p:nvSpPr>
        <p:spPr>
          <a:xfrm>
            <a:off x="1087982" y="814939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Voglio fare un tirocinio, come procedo?</a:t>
            </a:r>
            <a:endParaRPr/>
          </a:p>
        </p:txBody>
      </p:sp>
      <p:sp>
        <p:nvSpPr>
          <p:cNvPr id="382" name="Google Shape;382;p17"/>
          <p:cNvSpPr txBox="1">
            <a:spLocks noGrp="1"/>
          </p:cNvSpPr>
          <p:nvPr>
            <p:ph type="sldNum" idx="12"/>
          </p:nvPr>
        </p:nvSpPr>
        <p:spPr>
          <a:xfrm>
            <a:off x="8410175" y="659547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17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384" name="Google Shape;384;p17"/>
          <p:cNvSpPr txBox="1"/>
          <p:nvPr/>
        </p:nvSpPr>
        <p:spPr>
          <a:xfrm>
            <a:off x="1385329" y="1769877"/>
            <a:ext cx="7047918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 tutti i Corsi di Studio hanno un tirocinio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tirocinio previsto dal regolamento è detto curriculare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Ogni Corso di Studi prevede una durata diversa del tirocinio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5" name="Google Shape;385;p17" descr="Sala riunioni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131" y="1859155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17"/>
          <p:cNvSpPr/>
          <p:nvPr/>
        </p:nvSpPr>
        <p:spPr>
          <a:xfrm>
            <a:off x="966840" y="3146293"/>
            <a:ext cx="7506667" cy="2074046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7" name="Google Shape;387;p17" descr="Portatile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0130" y="3761231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17"/>
          <p:cNvSpPr txBox="1"/>
          <p:nvPr/>
        </p:nvSpPr>
        <p:spPr>
          <a:xfrm>
            <a:off x="1473691" y="3436122"/>
            <a:ext cx="7094807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il tuo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CdS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 prevede, presenta la richiesta di tirocinio al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CdS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approvata e se hai l’attestato del corso della sicurezza, l’ufficio tirocini della Scuola ti abilita sul sistema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St@ge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Definito il progetto formativo e acquisite tutte le firme, puoi svolgere il tirocinio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17"/>
          <p:cNvSpPr txBox="1"/>
          <p:nvPr/>
        </p:nvSpPr>
        <p:spPr>
          <a:xfrm>
            <a:off x="2315096" y="2965448"/>
            <a:ext cx="408278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Come mi candido per un tirocinio?</a:t>
            </a:r>
            <a:endParaRPr/>
          </a:p>
        </p:txBody>
      </p:sp>
      <p:sp>
        <p:nvSpPr>
          <p:cNvPr id="390" name="Google Shape;390;p17"/>
          <p:cNvSpPr/>
          <p:nvPr/>
        </p:nvSpPr>
        <p:spPr>
          <a:xfrm>
            <a:off x="935059" y="5522824"/>
            <a:ext cx="7506667" cy="983409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7"/>
          <p:cNvSpPr txBox="1"/>
          <p:nvPr/>
        </p:nvSpPr>
        <p:spPr>
          <a:xfrm>
            <a:off x="3828137" y="5321681"/>
            <a:ext cx="1056700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Contatti</a:t>
            </a:r>
            <a:endParaRPr/>
          </a:p>
        </p:txBody>
      </p:sp>
      <p:sp>
        <p:nvSpPr>
          <p:cNvPr id="392" name="Google Shape;392;p17"/>
          <p:cNvSpPr txBox="1"/>
          <p:nvPr/>
        </p:nvSpPr>
        <p:spPr>
          <a:xfrm>
            <a:off x="1534195" y="5738185"/>
            <a:ext cx="667474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r>
              <a:rPr lang="it-IT" sz="18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Stage e Tirocini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tirocini@scienze.unifi.it</a:t>
            </a:r>
            <a:endParaRPr dirty="0"/>
          </a:p>
        </p:txBody>
      </p:sp>
      <p:sp>
        <p:nvSpPr>
          <p:cNvPr id="393" name="Google Shape;393;p17"/>
          <p:cNvSpPr txBox="1"/>
          <p:nvPr/>
        </p:nvSpPr>
        <p:spPr>
          <a:xfrm>
            <a:off x="2315096" y="1356702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Tutti i CdS prevedono il tirocinio?</a:t>
            </a:r>
            <a:endParaRPr/>
          </a:p>
        </p:txBody>
      </p:sp>
      <p:sp>
        <p:nvSpPr>
          <p:cNvPr id="394" name="Google Shape;394;p17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Voglio fare un tirocinio, come procedo?</a:t>
            </a:r>
            <a:endParaRPr/>
          </a:p>
        </p:txBody>
      </p:sp>
      <p:pic>
        <p:nvPicPr>
          <p:cNvPr id="395" name="Google Shape;395;p17" descr="Marketing con riempimento a tinta unit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2274" y="5576075"/>
            <a:ext cx="771417" cy="771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None/>
            </a:pPr>
            <a:r>
              <a:rPr lang="it-IT" sz="1200"/>
              <a:t>Il ciclo di uno studente triennale</a:t>
            </a:r>
            <a:endParaRPr/>
          </a:p>
        </p:txBody>
      </p:sp>
      <p:grpSp>
        <p:nvGrpSpPr>
          <p:cNvPr id="53" name="Google Shape;53;p2"/>
          <p:cNvGrpSpPr/>
          <p:nvPr/>
        </p:nvGrpSpPr>
        <p:grpSpPr>
          <a:xfrm>
            <a:off x="564922" y="655568"/>
            <a:ext cx="7977099" cy="5794736"/>
            <a:chOff x="498245" y="392528"/>
            <a:chExt cx="7977099" cy="6208798"/>
          </a:xfrm>
        </p:grpSpPr>
        <p:pic>
          <p:nvPicPr>
            <p:cNvPr id="54" name="Google Shape;54;p2" descr="Aula con riempimento a tinta unita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42965" y="5217173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5" name="Google Shape;55;p2"/>
            <p:cNvCxnSpPr/>
            <p:nvPr/>
          </p:nvCxnSpPr>
          <p:spPr>
            <a:xfrm>
              <a:off x="815420" y="1965490"/>
              <a:ext cx="5733067" cy="3864106"/>
            </a:xfrm>
            <a:prstGeom prst="bentConnector3">
              <a:avLst>
                <a:gd name="adj1" fmla="val 48837"/>
              </a:avLst>
            </a:prstGeom>
            <a:noFill/>
            <a:ln w="12700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56" name="Google Shape;56;p2"/>
            <p:cNvSpPr/>
            <p:nvPr/>
          </p:nvSpPr>
          <p:spPr>
            <a:xfrm>
              <a:off x="4260712" y="4252379"/>
              <a:ext cx="1885361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Piano di Studi</a:t>
              </a:r>
              <a:endParaRPr/>
            </a:p>
          </p:txBody>
        </p:sp>
        <p:pic>
          <p:nvPicPr>
            <p:cNvPr id="57" name="Google Shape;57;p2" descr="Cappello di laurea con riempimento a tinta unita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548487" y="5293151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2"/>
            <p:cNvSpPr/>
            <p:nvPr/>
          </p:nvSpPr>
          <p:spPr>
            <a:xfrm>
              <a:off x="4243681" y="6177120"/>
              <a:ext cx="1885361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Tesi</a:t>
              </a: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342535" y="3077857"/>
              <a:ext cx="1885361" cy="424206"/>
            </a:xfrm>
            <a:prstGeom prst="rect">
              <a:avLst/>
            </a:prstGeom>
            <a:solidFill>
              <a:srgbClr val="0070C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Convalida attività</a:t>
              </a: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4260712" y="4779473"/>
              <a:ext cx="1885361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Erasmus</a:t>
              </a: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4260712" y="3177802"/>
              <a:ext cx="1912076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Corsi sicurezza</a:t>
              </a: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349302" y="3669833"/>
              <a:ext cx="1885361" cy="424206"/>
            </a:xfrm>
            <a:prstGeom prst="rect">
              <a:avLst/>
            </a:prstGeom>
            <a:solidFill>
              <a:srgbClr val="0070C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Tasse</a:t>
              </a: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4260712" y="5308774"/>
              <a:ext cx="1885361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Tirocini</a:t>
              </a: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4272679" y="3720563"/>
              <a:ext cx="1885361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Esami</a:t>
              </a: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799072" y="428089"/>
              <a:ext cx="1885361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Test ammissione</a:t>
              </a: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809946" y="1069676"/>
              <a:ext cx="1885361" cy="424206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Prova di verifica</a:t>
              </a: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1342535" y="2452234"/>
              <a:ext cx="1885361" cy="424206"/>
            </a:xfrm>
            <a:prstGeom prst="rect">
              <a:avLst/>
            </a:prstGeom>
            <a:solidFill>
              <a:srgbClr val="0070C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Iscrizione</a:t>
              </a: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331433" y="4802173"/>
              <a:ext cx="1885361" cy="424206"/>
            </a:xfrm>
            <a:prstGeom prst="rect">
              <a:avLst/>
            </a:prstGeom>
            <a:solidFill>
              <a:srgbClr val="0070C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Certificati</a:t>
              </a:r>
              <a:endParaRPr/>
            </a:p>
          </p:txBody>
        </p:sp>
        <p:pic>
          <p:nvPicPr>
            <p:cNvPr id="69" name="Google Shape;69;p2" descr="Zaino con riempimento a tinta unita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29878" y="392528"/>
              <a:ext cx="914400" cy="9144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0" name="Google Shape;70;p2"/>
            <p:cNvCxnSpPr/>
            <p:nvPr/>
          </p:nvCxnSpPr>
          <p:spPr>
            <a:xfrm rot="10800000" flipH="1">
              <a:off x="1319753" y="641011"/>
              <a:ext cx="479319" cy="165579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71" name="Google Shape;71;p2"/>
            <p:cNvCxnSpPr/>
            <p:nvPr/>
          </p:nvCxnSpPr>
          <p:spPr>
            <a:xfrm rot="10800000" flipH="1">
              <a:off x="3695307" y="1399323"/>
              <a:ext cx="574001" cy="6427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72" name="Google Shape;72;p2"/>
            <p:cNvCxnSpPr>
              <a:endCxn id="61" idx="1"/>
            </p:cNvCxnSpPr>
            <p:nvPr/>
          </p:nvCxnSpPr>
          <p:spPr>
            <a:xfrm>
              <a:off x="3695212" y="3389905"/>
              <a:ext cx="565500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oval" w="med" len="med"/>
            </a:ln>
          </p:spPr>
        </p:cxnSp>
        <p:cxnSp>
          <p:nvCxnSpPr>
            <p:cNvPr id="73" name="Google Shape;73;p2"/>
            <p:cNvCxnSpPr/>
            <p:nvPr/>
          </p:nvCxnSpPr>
          <p:spPr>
            <a:xfrm>
              <a:off x="5144285" y="5829596"/>
              <a:ext cx="0" cy="313343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oval" w="med" len="med"/>
            </a:ln>
          </p:spPr>
        </p:cxnSp>
        <p:sp>
          <p:nvSpPr>
            <p:cNvPr id="74" name="Google Shape;74;p2"/>
            <p:cNvSpPr/>
            <p:nvPr/>
          </p:nvSpPr>
          <p:spPr>
            <a:xfrm>
              <a:off x="815420" y="1853956"/>
              <a:ext cx="5566526" cy="4206499"/>
            </a:xfrm>
            <a:prstGeom prst="rect">
              <a:avLst/>
            </a:prstGeom>
            <a:noFill/>
            <a:ln w="28575" cap="flat" cmpd="sng">
              <a:solidFill>
                <a:srgbClr val="C55A1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 txBox="1"/>
            <p:nvPr/>
          </p:nvSpPr>
          <p:spPr>
            <a:xfrm>
              <a:off x="924871" y="6008339"/>
              <a:ext cx="1732654" cy="395723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Studente iscritto</a:t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297589" y="1187220"/>
              <a:ext cx="1885361" cy="424206"/>
            </a:xfrm>
            <a:prstGeom prst="rect">
              <a:avLst/>
            </a:prstGeom>
            <a:solidFill>
              <a:srgbClr val="0070C0"/>
            </a:solidFill>
            <a:ln w="9525" cap="flat" cmpd="sng">
              <a:solidFill>
                <a:srgbClr val="00325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Immatricolazione</a:t>
              </a:r>
              <a:endParaRPr/>
            </a:p>
          </p:txBody>
        </p:sp>
        <p:cxnSp>
          <p:nvCxnSpPr>
            <p:cNvPr id="77" name="Google Shape;77;p2"/>
            <p:cNvCxnSpPr>
              <a:stCxn id="65" idx="3"/>
            </p:cNvCxnSpPr>
            <p:nvPr/>
          </p:nvCxnSpPr>
          <p:spPr>
            <a:xfrm>
              <a:off x="3684433" y="640192"/>
              <a:ext cx="1459800" cy="546900"/>
            </a:xfrm>
            <a:prstGeom prst="bentConnector3">
              <a:avLst>
                <a:gd name="adj1" fmla="val 95155"/>
              </a:avLst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78" name="Google Shape;78;p2"/>
            <p:cNvCxnSpPr/>
            <p:nvPr/>
          </p:nvCxnSpPr>
          <p:spPr>
            <a:xfrm>
              <a:off x="3279743" y="2633398"/>
              <a:ext cx="399852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oval" w="med" len="med"/>
            </a:ln>
          </p:spPr>
        </p:cxnSp>
        <p:sp>
          <p:nvSpPr>
            <p:cNvPr id="79" name="Google Shape;79;p2"/>
            <p:cNvSpPr txBox="1"/>
            <p:nvPr/>
          </p:nvSpPr>
          <p:spPr>
            <a:xfrm>
              <a:off x="498245" y="1187907"/>
              <a:ext cx="1143394" cy="584775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Futuro studente</a:t>
              </a:r>
              <a:endParaRPr/>
            </a:p>
          </p:txBody>
        </p:sp>
        <p:cxnSp>
          <p:nvCxnSpPr>
            <p:cNvPr id="80" name="Google Shape;80;p2"/>
            <p:cNvCxnSpPr/>
            <p:nvPr/>
          </p:nvCxnSpPr>
          <p:spPr>
            <a:xfrm>
              <a:off x="1342535" y="978630"/>
              <a:ext cx="477550" cy="223971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81" name="Google Shape;81;p2"/>
            <p:cNvSpPr txBox="1"/>
            <p:nvPr/>
          </p:nvSpPr>
          <p:spPr>
            <a:xfrm>
              <a:off x="7462887" y="5616935"/>
              <a:ext cx="1012457" cy="395723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Laureato</a:t>
              </a:r>
              <a:endParaRPr/>
            </a:p>
          </p:txBody>
        </p:sp>
        <p:cxnSp>
          <p:nvCxnSpPr>
            <p:cNvPr id="82" name="Google Shape;82;p2"/>
            <p:cNvCxnSpPr/>
            <p:nvPr/>
          </p:nvCxnSpPr>
          <p:spPr>
            <a:xfrm flipH="1">
              <a:off x="5155426" y="1611426"/>
              <a:ext cx="1" cy="429521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83" name="Google Shape;83;p2"/>
            <p:cNvCxnSpPr/>
            <p:nvPr/>
          </p:nvCxnSpPr>
          <p:spPr>
            <a:xfrm>
              <a:off x="3695307" y="3974454"/>
              <a:ext cx="565405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oval" w="med" len="med"/>
            </a:ln>
          </p:spPr>
        </p:cxnSp>
        <p:cxnSp>
          <p:nvCxnSpPr>
            <p:cNvPr id="84" name="Google Shape;84;p2"/>
            <p:cNvCxnSpPr/>
            <p:nvPr/>
          </p:nvCxnSpPr>
          <p:spPr>
            <a:xfrm>
              <a:off x="3684433" y="4443725"/>
              <a:ext cx="565405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oval" w="med" len="med"/>
            </a:ln>
          </p:spPr>
        </p:cxnSp>
        <p:cxnSp>
          <p:nvCxnSpPr>
            <p:cNvPr id="85" name="Google Shape;85;p2"/>
            <p:cNvCxnSpPr/>
            <p:nvPr/>
          </p:nvCxnSpPr>
          <p:spPr>
            <a:xfrm>
              <a:off x="3679595" y="5067366"/>
              <a:ext cx="565405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oval" w="med" len="med"/>
            </a:ln>
          </p:spPr>
        </p:cxnSp>
        <p:cxnSp>
          <p:nvCxnSpPr>
            <p:cNvPr id="86" name="Google Shape;86;p2"/>
            <p:cNvCxnSpPr/>
            <p:nvPr/>
          </p:nvCxnSpPr>
          <p:spPr>
            <a:xfrm>
              <a:off x="3679595" y="5542786"/>
              <a:ext cx="565405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oval" w="med" len="med"/>
              <a:tailEnd type="oval" w="med" len="med"/>
            </a:ln>
          </p:spPr>
        </p:cxnSp>
      </p:grpSp>
      <p:sp>
        <p:nvSpPr>
          <p:cNvPr id="87" name="Google Shape;87;p2"/>
          <p:cNvSpPr txBox="1">
            <a:spLocks noGrp="1"/>
          </p:cNvSpPr>
          <p:nvPr>
            <p:ph type="title"/>
          </p:nvPr>
        </p:nvSpPr>
        <p:spPr>
          <a:xfrm>
            <a:off x="4048984" y="407696"/>
            <a:ext cx="469909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it-IT"/>
              <a:t>Il ciclo di uno studente triennale</a:t>
            </a: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4327672" y="2269574"/>
            <a:ext cx="1912076" cy="395916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rgbClr val="00325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OFA</a:t>
            </a:r>
            <a:endParaRPr/>
          </a:p>
        </p:txBody>
      </p:sp>
      <p:cxnSp>
        <p:nvCxnSpPr>
          <p:cNvPr id="89" name="Google Shape;89;p2"/>
          <p:cNvCxnSpPr>
            <a:endCxn id="88" idx="1"/>
          </p:cNvCxnSpPr>
          <p:nvPr/>
        </p:nvCxnSpPr>
        <p:spPr>
          <a:xfrm>
            <a:off x="3762172" y="2467532"/>
            <a:ext cx="5655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oval" w="med" len="med"/>
            <a:tailEnd type="oval" w="med" len="med"/>
          </a:ln>
        </p:spPr>
      </p:cxnSp>
      <p:sp>
        <p:nvSpPr>
          <p:cNvPr id="90" name="Google Shape;90;p2"/>
          <p:cNvSpPr/>
          <p:nvPr/>
        </p:nvSpPr>
        <p:spPr>
          <a:xfrm>
            <a:off x="6835997" y="3337927"/>
            <a:ext cx="2152855" cy="395916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00325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Segreteria Studenti</a:t>
            </a: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6835997" y="2733830"/>
            <a:ext cx="2121727" cy="395916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rgbClr val="00325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Scuola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871515" y="2360559"/>
            <a:ext cx="2362261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it-IT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Servizi erogati da</a:t>
            </a:r>
            <a:endParaRPr/>
          </a:p>
        </p:txBody>
      </p:sp>
      <p:grpSp>
        <p:nvGrpSpPr>
          <p:cNvPr id="93" name="Google Shape;93;p2"/>
          <p:cNvGrpSpPr/>
          <p:nvPr/>
        </p:nvGrpSpPr>
        <p:grpSpPr>
          <a:xfrm>
            <a:off x="317548" y="866948"/>
            <a:ext cx="458820" cy="440152"/>
            <a:chOff x="6791641" y="3973423"/>
            <a:chExt cx="458820" cy="440152"/>
          </a:xfrm>
        </p:grpSpPr>
        <p:sp>
          <p:nvSpPr>
            <p:cNvPr id="94" name="Google Shape;94;p2"/>
            <p:cNvSpPr/>
            <p:nvPr/>
          </p:nvSpPr>
          <p:spPr>
            <a:xfrm>
              <a:off x="6791641" y="3973423"/>
              <a:ext cx="458820" cy="440152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rgbClr val="FFFF00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5" name="Google Shape;95;p2" descr="Faccina angelo con riempimento a tinta unita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865153" y="4078747"/>
              <a:ext cx="286079" cy="28607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6" name="Google Shape;96;p2"/>
          <p:cNvGrpSpPr/>
          <p:nvPr/>
        </p:nvGrpSpPr>
        <p:grpSpPr>
          <a:xfrm>
            <a:off x="2071450" y="5300130"/>
            <a:ext cx="458820" cy="440152"/>
            <a:chOff x="6791641" y="4669762"/>
            <a:chExt cx="458820" cy="440152"/>
          </a:xfrm>
        </p:grpSpPr>
        <p:sp>
          <p:nvSpPr>
            <p:cNvPr id="97" name="Google Shape;97;p2"/>
            <p:cNvSpPr/>
            <p:nvPr/>
          </p:nvSpPr>
          <p:spPr>
            <a:xfrm>
              <a:off x="6791641" y="4669762"/>
              <a:ext cx="458820" cy="440152"/>
            </a:xfrm>
            <a:prstGeom prst="star7">
              <a:avLst>
                <a:gd name="adj" fmla="val 34601"/>
                <a:gd name="hf" fmla="val 102572"/>
                <a:gd name="vf" fmla="val 105210"/>
              </a:avLst>
            </a:prstGeom>
            <a:solidFill>
              <a:srgbClr val="FF0000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98" name="Google Shape;98;p2" descr="Professoressa con riempimento a tinta unita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6850020" y="4716528"/>
              <a:ext cx="346619" cy="34661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9" name="Google Shape;99;p2"/>
          <p:cNvGrpSpPr/>
          <p:nvPr/>
        </p:nvGrpSpPr>
        <p:grpSpPr>
          <a:xfrm>
            <a:off x="6763433" y="3785301"/>
            <a:ext cx="2146930" cy="646331"/>
            <a:chOff x="6763433" y="3785301"/>
            <a:chExt cx="2146930" cy="646331"/>
          </a:xfrm>
        </p:grpSpPr>
        <p:grpSp>
          <p:nvGrpSpPr>
            <p:cNvPr id="100" name="Google Shape;100;p2"/>
            <p:cNvGrpSpPr/>
            <p:nvPr/>
          </p:nvGrpSpPr>
          <p:grpSpPr>
            <a:xfrm>
              <a:off x="6763433" y="3904055"/>
              <a:ext cx="458820" cy="440152"/>
              <a:chOff x="6791641" y="3973423"/>
              <a:chExt cx="458820" cy="440152"/>
            </a:xfrm>
          </p:grpSpPr>
          <p:sp>
            <p:nvSpPr>
              <p:cNvPr id="101" name="Google Shape;101;p2"/>
              <p:cNvSpPr/>
              <p:nvPr/>
            </p:nvSpPr>
            <p:spPr>
              <a:xfrm>
                <a:off x="6791641" y="3973423"/>
                <a:ext cx="458820" cy="440152"/>
              </a:xfrm>
              <a:prstGeom prst="star7">
                <a:avLst>
                  <a:gd name="adj" fmla="val 34601"/>
                  <a:gd name="hf" fmla="val 102572"/>
                  <a:gd name="vf" fmla="val 105210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2" descr="Faccina angelo con riempimento a tinta unita"/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6865153" y="4078747"/>
                <a:ext cx="286079" cy="28607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03" name="Google Shape;103;p2"/>
            <p:cNvSpPr txBox="1"/>
            <p:nvPr/>
          </p:nvSpPr>
          <p:spPr>
            <a:xfrm>
              <a:off x="7202602" y="3785301"/>
              <a:ext cx="1707761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Orientamento in ingresso</a:t>
              </a:r>
              <a:endParaRPr/>
            </a:p>
          </p:txBody>
        </p:sp>
      </p:grpSp>
      <p:grpSp>
        <p:nvGrpSpPr>
          <p:cNvPr id="104" name="Google Shape;104;p2"/>
          <p:cNvGrpSpPr/>
          <p:nvPr/>
        </p:nvGrpSpPr>
        <p:grpSpPr>
          <a:xfrm>
            <a:off x="6757736" y="4495614"/>
            <a:ext cx="2145716" cy="646331"/>
            <a:chOff x="6757736" y="4495614"/>
            <a:chExt cx="2145716" cy="646331"/>
          </a:xfrm>
        </p:grpSpPr>
        <p:grpSp>
          <p:nvGrpSpPr>
            <p:cNvPr id="105" name="Google Shape;105;p2"/>
            <p:cNvGrpSpPr/>
            <p:nvPr/>
          </p:nvGrpSpPr>
          <p:grpSpPr>
            <a:xfrm>
              <a:off x="6757736" y="4516871"/>
              <a:ext cx="458820" cy="440152"/>
              <a:chOff x="6791641" y="4669762"/>
              <a:chExt cx="458820" cy="440152"/>
            </a:xfrm>
          </p:grpSpPr>
          <p:sp>
            <p:nvSpPr>
              <p:cNvPr id="106" name="Google Shape;106;p2"/>
              <p:cNvSpPr/>
              <p:nvPr/>
            </p:nvSpPr>
            <p:spPr>
              <a:xfrm>
                <a:off x="6791641" y="4669762"/>
                <a:ext cx="458820" cy="440152"/>
              </a:xfrm>
              <a:prstGeom prst="star7">
                <a:avLst>
                  <a:gd name="adj" fmla="val 34601"/>
                  <a:gd name="hf" fmla="val 102572"/>
                  <a:gd name="vf" fmla="val 105210"/>
                </a:avLst>
              </a:prstGeom>
              <a:solidFill>
                <a:srgbClr val="FF0000"/>
              </a:solidFill>
              <a:ln w="9525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7" name="Google Shape;107;p2" descr="Professoressa con riempimento a tinta unita"/>
              <p:cNvPicPr preferRelativeResize="0"/>
              <p:nvPr/>
            </p:nvPicPr>
            <p:blipFill rotWithShape="1">
              <a:blip r:embed="rId7">
                <a:alphaModFix/>
              </a:blip>
              <a:srcRect/>
              <a:stretch/>
            </p:blipFill>
            <p:spPr>
              <a:xfrm>
                <a:off x="6850020" y="4716528"/>
                <a:ext cx="346619" cy="34661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08" name="Google Shape;108;p2"/>
            <p:cNvSpPr txBox="1"/>
            <p:nvPr/>
          </p:nvSpPr>
          <p:spPr>
            <a:xfrm>
              <a:off x="7195691" y="4495614"/>
              <a:ext cx="1707761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Orientamento in itinere e tutor</a:t>
              </a:r>
              <a:endParaRPr/>
            </a:p>
          </p:txBody>
        </p:sp>
      </p:grpSp>
      <p:sp>
        <p:nvSpPr>
          <p:cNvPr id="109" name="Google Shape;109;p2"/>
          <p:cNvSpPr txBox="1"/>
          <p:nvPr/>
        </p:nvSpPr>
        <p:spPr>
          <a:xfrm>
            <a:off x="6809792" y="941144"/>
            <a:ext cx="2054078" cy="1200329"/>
          </a:xfrm>
          <a:prstGeom prst="rect">
            <a:avLst/>
          </a:prstGeom>
          <a:solidFill>
            <a:srgbClr val="DBDBD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ammissione solo per </a:t>
            </a:r>
            <a:r>
              <a:rPr lang="it-IT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Scienze Biologiche</a:t>
            </a: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vincolante per immatricolazione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gli altri corsi ci si immatricola liberamente</a:t>
            </a: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1405105" y="4280529"/>
            <a:ext cx="1885361" cy="395916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00325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ISEE</a:t>
            </a: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4339966" y="2788849"/>
            <a:ext cx="1912076" cy="395916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rgbClr val="00325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Calendario lezioni</a:t>
            </a:r>
            <a:endParaRPr/>
          </a:p>
        </p:txBody>
      </p:sp>
      <p:cxnSp>
        <p:nvCxnSpPr>
          <p:cNvPr id="112" name="Google Shape;112;p2"/>
          <p:cNvCxnSpPr/>
          <p:nvPr/>
        </p:nvCxnSpPr>
        <p:spPr>
          <a:xfrm>
            <a:off x="3744953" y="3025771"/>
            <a:ext cx="56540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oval" w="med" len="med"/>
            <a:tailEnd type="oval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18"/>
          <p:cNvSpPr/>
          <p:nvPr/>
        </p:nvSpPr>
        <p:spPr>
          <a:xfrm>
            <a:off x="983041" y="1577895"/>
            <a:ext cx="7537565" cy="161969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18"/>
          <p:cNvSpPr txBox="1"/>
          <p:nvPr/>
        </p:nvSpPr>
        <p:spPr>
          <a:xfrm>
            <a:off x="628244" y="781071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Sono in fondo al mio percorso, come mi laureo?</a:t>
            </a:r>
            <a:endParaRPr/>
          </a:p>
        </p:txBody>
      </p:sp>
      <p:sp>
        <p:nvSpPr>
          <p:cNvPr id="403" name="Google Shape;403;p18"/>
          <p:cNvSpPr txBox="1">
            <a:spLocks noGrp="1"/>
          </p:cNvSpPr>
          <p:nvPr>
            <p:ph type="sldNum" idx="12"/>
          </p:nvPr>
        </p:nvSpPr>
        <p:spPr>
          <a:xfrm>
            <a:off x="8410175" y="659547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18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405" name="Google Shape;405;p18"/>
          <p:cNvSpPr txBox="1"/>
          <p:nvPr/>
        </p:nvSpPr>
        <p:spPr>
          <a:xfrm>
            <a:off x="1287116" y="1770155"/>
            <a:ext cx="711273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Ogni Corso di Studio ha delle regole diverse per l’inizio tesi.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Alcuni Corsi di Studio ti chiedono di presentare una dichiarazione di inizio tesi</a:t>
            </a:r>
            <a:endParaRPr dirty="0"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Consulta il sito del tuo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CdS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alla pagina Per laurearsi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6" name="Google Shape;406;p18" descr="Racconto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131" y="1859155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18"/>
          <p:cNvSpPr/>
          <p:nvPr/>
        </p:nvSpPr>
        <p:spPr>
          <a:xfrm>
            <a:off x="966840" y="3542237"/>
            <a:ext cx="7637030" cy="1474283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8" name="Google Shape;408;p18" descr="Cappello di laurea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0130" y="3761231"/>
            <a:ext cx="853419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409" name="Google Shape;409;p18"/>
          <p:cNvSpPr txBox="1"/>
          <p:nvPr/>
        </p:nvSpPr>
        <p:spPr>
          <a:xfrm>
            <a:off x="1287117" y="3768499"/>
            <a:ext cx="691765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domanda di laurea si presenta esclusivamente online sul sistema Tesionline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termini si aprono 60gg prima e si chiudono 30 gg prima della seduta di laurea </a:t>
            </a:r>
            <a:endParaRPr/>
          </a:p>
        </p:txBody>
      </p:sp>
      <p:sp>
        <p:nvSpPr>
          <p:cNvPr id="410" name="Google Shape;410;p18"/>
          <p:cNvSpPr txBox="1"/>
          <p:nvPr/>
        </p:nvSpPr>
        <p:spPr>
          <a:xfrm>
            <a:off x="2315096" y="3355943"/>
            <a:ext cx="408278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Presenta la domanda di laurea</a:t>
            </a:r>
            <a:endParaRPr/>
          </a:p>
        </p:txBody>
      </p:sp>
      <p:sp>
        <p:nvSpPr>
          <p:cNvPr id="411" name="Google Shape;411;p18"/>
          <p:cNvSpPr/>
          <p:nvPr/>
        </p:nvSpPr>
        <p:spPr>
          <a:xfrm>
            <a:off x="935059" y="5364022"/>
            <a:ext cx="7637030" cy="114221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8"/>
          <p:cNvSpPr txBox="1"/>
          <p:nvPr/>
        </p:nvSpPr>
        <p:spPr>
          <a:xfrm>
            <a:off x="3913416" y="5128686"/>
            <a:ext cx="979755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Contatti</a:t>
            </a:r>
            <a:endParaRPr/>
          </a:p>
        </p:txBody>
      </p:sp>
      <p:sp>
        <p:nvSpPr>
          <p:cNvPr id="413" name="Google Shape;413;p18"/>
          <p:cNvSpPr txBox="1"/>
          <p:nvPr/>
        </p:nvSpPr>
        <p:spPr>
          <a:xfrm>
            <a:off x="1306933" y="5601059"/>
            <a:ext cx="667474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 laurearsi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scienze.tesi.online@unifi.it</a:t>
            </a:r>
            <a:endParaRPr/>
          </a:p>
        </p:txBody>
      </p:sp>
      <p:sp>
        <p:nvSpPr>
          <p:cNvPr id="414" name="Google Shape;414;p18"/>
          <p:cNvSpPr txBox="1"/>
          <p:nvPr/>
        </p:nvSpPr>
        <p:spPr>
          <a:xfrm>
            <a:off x="2315096" y="1356702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Leggi le istruzioni del CdS!</a:t>
            </a:r>
            <a:endParaRPr/>
          </a:p>
        </p:txBody>
      </p:sp>
      <p:sp>
        <p:nvSpPr>
          <p:cNvPr id="415" name="Google Shape;415;p18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Sono in fondo al mio percorso, come mi laureo?</a:t>
            </a:r>
            <a:endParaRPr/>
          </a:p>
        </p:txBody>
      </p:sp>
      <p:pic>
        <p:nvPicPr>
          <p:cNvPr id="416" name="Google Shape;416;p18" descr="Marketing con riempimento a tinta unit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2274" y="5576075"/>
            <a:ext cx="771417" cy="771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9"/>
          <p:cNvSpPr/>
          <p:nvPr/>
        </p:nvSpPr>
        <p:spPr>
          <a:xfrm>
            <a:off x="983041" y="1517853"/>
            <a:ext cx="7271959" cy="983238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19"/>
          <p:cNvSpPr txBox="1"/>
          <p:nvPr/>
        </p:nvSpPr>
        <p:spPr>
          <a:xfrm>
            <a:off x="628244" y="875464"/>
            <a:ext cx="817219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Benefici e agevolazioni </a:t>
            </a:r>
            <a:endParaRPr/>
          </a:p>
        </p:txBody>
      </p:sp>
      <p:sp>
        <p:nvSpPr>
          <p:cNvPr id="424" name="Google Shape;424;p19"/>
          <p:cNvSpPr txBox="1">
            <a:spLocks noGrp="1"/>
          </p:cNvSpPr>
          <p:nvPr>
            <p:ph type="sldNum" idx="12"/>
          </p:nvPr>
        </p:nvSpPr>
        <p:spPr>
          <a:xfrm>
            <a:off x="8406676" y="657788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21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19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sp>
        <p:nvSpPr>
          <p:cNvPr id="426" name="Google Shape;426;p19"/>
          <p:cNvSpPr txBox="1"/>
          <p:nvPr/>
        </p:nvSpPr>
        <p:spPr>
          <a:xfrm>
            <a:off x="1084083" y="1467208"/>
            <a:ext cx="6975836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DSU Toscana per borse di studio e posto alloggio*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Sito web DSU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19"/>
          <p:cNvSpPr/>
          <p:nvPr/>
        </p:nvSpPr>
        <p:spPr>
          <a:xfrm>
            <a:off x="983042" y="4001191"/>
            <a:ext cx="7319938" cy="1557032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19"/>
          <p:cNvSpPr txBox="1"/>
          <p:nvPr/>
        </p:nvSpPr>
        <p:spPr>
          <a:xfrm>
            <a:off x="3320594" y="3825653"/>
            <a:ext cx="2031325" cy="369332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Borse e incentivi</a:t>
            </a:r>
            <a:endParaRPr/>
          </a:p>
        </p:txBody>
      </p:sp>
      <p:sp>
        <p:nvSpPr>
          <p:cNvPr id="429" name="Google Shape;429;p19"/>
          <p:cNvSpPr txBox="1"/>
          <p:nvPr/>
        </p:nvSpPr>
        <p:spPr>
          <a:xfrm>
            <a:off x="3999934" y="993129"/>
            <a:ext cx="1655133" cy="64629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DSU Toscana</a:t>
            </a:r>
            <a:endParaRPr dirty="0"/>
          </a:p>
        </p:txBody>
      </p:sp>
      <p:sp>
        <p:nvSpPr>
          <p:cNvPr id="430" name="Google Shape;430;p19"/>
          <p:cNvSpPr txBox="1"/>
          <p:nvPr/>
        </p:nvSpPr>
        <p:spPr>
          <a:xfrm>
            <a:off x="1259145" y="4223851"/>
            <a:ext cx="6910387" cy="1354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Collaborazione part time 150 ore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web </a:t>
            </a:r>
            <a:r>
              <a:rPr lang="it-IT" sz="16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Borse e incentivi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it-IT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Rimborso parziale sulle tasse per iscritti a particolari </a:t>
            </a:r>
            <a:r>
              <a:rPr lang="it-IT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CdS</a:t>
            </a:r>
            <a:r>
              <a:rPr lang="it-IT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Pagina web </a:t>
            </a:r>
            <a:r>
              <a:rPr lang="it-IT" sz="16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Agevolazioni economiche  </a:t>
            </a: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19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Benefici e agevolazioni</a:t>
            </a:r>
            <a:endParaRPr/>
          </a:p>
        </p:txBody>
      </p:sp>
      <p:sp>
        <p:nvSpPr>
          <p:cNvPr id="432" name="Google Shape;432;p19"/>
          <p:cNvSpPr txBox="1"/>
          <p:nvPr/>
        </p:nvSpPr>
        <p:spPr>
          <a:xfrm>
            <a:off x="983041" y="2578596"/>
            <a:ext cx="7688921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*Chi vuole richiedere la borsa di studio al DSU Toscana, è importante che il minimo dei 30 CFU a bando faccia riferimento a crediti realmente sostenuti.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questo senso si comprende anche l’esame di lingua inglese, per il quale si consiglia di non richiedere il riconoscimento della lingua nel caso in cui si abbia una certificazione.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maggiori info vai sul link del sito web DSU Toscana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85901" y="381704"/>
            <a:ext cx="81721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latin typeface="Arial"/>
                <a:cs typeface="Arial"/>
              </a:rPr>
              <a:t>Se sei in difficoltà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800" b="1" dirty="0">
                <a:solidFill>
                  <a:schemeClr val="bg1"/>
                </a:solidFill>
                <a:latin typeface="Arial"/>
                <a:cs typeface="Arial"/>
              </a:rPr>
              <a:t>I servizi della Scuola di Scienze MFN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271B69EB-582F-4F2E-9F70-28C23C2A349A}"/>
              </a:ext>
            </a:extLst>
          </p:cNvPr>
          <p:cNvSpPr/>
          <p:nvPr/>
        </p:nvSpPr>
        <p:spPr>
          <a:xfrm>
            <a:off x="983041" y="1049483"/>
            <a:ext cx="7271959" cy="130722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C55E3D5-CEA7-4A74-86B2-F7EB305013C1}"/>
              </a:ext>
            </a:extLst>
          </p:cNvPr>
          <p:cNvSpPr txBox="1"/>
          <p:nvPr/>
        </p:nvSpPr>
        <p:spPr>
          <a:xfrm>
            <a:off x="1191567" y="1235683"/>
            <a:ext cx="676085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/>
                <a:cs typeface="Arial"/>
              </a:rPr>
              <a:t>Supporto a studenti con</a:t>
            </a:r>
            <a:r>
              <a:rPr lang="it-IT" altLang="it-IT" dirty="0">
                <a:latin typeface="Arial"/>
                <a:cs typeface="Arial"/>
                <a:hlinkClick r:id="rId3"/>
              </a:rPr>
              <a:t> disabilità e DSA* </a:t>
            </a:r>
            <a:endParaRPr lang="it-IT" altLang="it-IT" dirty="0">
              <a:latin typeface="Arial"/>
              <a:cs typeface="Arial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/>
                <a:cs typeface="Arial"/>
              </a:rPr>
              <a:t>Supporto a </a:t>
            </a:r>
            <a:r>
              <a:rPr lang="it-IT" altLang="it-IT" dirty="0">
                <a:latin typeface="Arial"/>
                <a:cs typeface="Arial"/>
                <a:hlinkClick r:id="rId4"/>
              </a:rPr>
              <a:t>studenti stranieri</a:t>
            </a:r>
            <a:endParaRPr lang="it-IT" altLang="it-IT" dirty="0">
              <a:latin typeface="Arial"/>
              <a:cs typeface="Arial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 panose="020B0604020202020204" pitchFamily="34" charset="0"/>
              </a:rPr>
              <a:t>Supporto a </a:t>
            </a:r>
            <a:r>
              <a:rPr lang="it-IT" altLang="it-IT" dirty="0">
                <a:latin typeface="Arial" panose="020B0604020202020204" pitchFamily="34" charset="0"/>
                <a:hlinkClick r:id="rId5"/>
              </a:rPr>
              <a:t>studenti detenuti</a:t>
            </a:r>
            <a:endParaRPr lang="it-IT" altLang="it-IT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 panose="020B0604020202020204" pitchFamily="34" charset="0"/>
              </a:rPr>
              <a:t>* Per fruire dei servizi specifici e adattamenti alla didattica è necessario contattare il servizio</a:t>
            </a: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439EFF02-98B3-444C-AF02-C388371406F0}"/>
              </a:ext>
            </a:extLst>
          </p:cNvPr>
          <p:cNvSpPr/>
          <p:nvPr/>
        </p:nvSpPr>
        <p:spPr>
          <a:xfrm>
            <a:off x="983041" y="2582106"/>
            <a:ext cx="7319938" cy="165301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49243F0-7F5E-4A34-B33D-53F60A410005}"/>
              </a:ext>
            </a:extLst>
          </p:cNvPr>
          <p:cNvSpPr txBox="1"/>
          <p:nvPr/>
        </p:nvSpPr>
        <p:spPr>
          <a:xfrm>
            <a:off x="3038565" y="2457441"/>
            <a:ext cx="3066865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di Consulenza Psicologica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649243F0-7F5E-4A34-B33D-53F60A410005}"/>
              </a:ext>
            </a:extLst>
          </p:cNvPr>
          <p:cNvSpPr txBox="1"/>
          <p:nvPr/>
        </p:nvSpPr>
        <p:spPr>
          <a:xfrm>
            <a:off x="3918614" y="847782"/>
            <a:ext cx="1306768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UniFI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include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F66A25D-2BA3-653B-AD90-1E439DBDBBBE}"/>
              </a:ext>
            </a:extLst>
          </p:cNvPr>
          <p:cNvSpPr txBox="1"/>
          <p:nvPr/>
        </p:nvSpPr>
        <p:spPr>
          <a:xfrm>
            <a:off x="1191571" y="2896989"/>
            <a:ext cx="67608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/>
                <a:cs typeface="Arial"/>
              </a:rPr>
              <a:t>Counseling piscologico individuale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/>
                <a:cs typeface="Arial"/>
              </a:rPr>
              <a:t>Training e Coaching in piccoli gruppi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 panose="020B0604020202020204" pitchFamily="34" charset="0"/>
              </a:rPr>
              <a:t>Colloqui di valutazione diagnostica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dirty="0">
                <a:latin typeface="Arial" panose="020B0604020202020204" pitchFamily="34" charset="0"/>
              </a:rPr>
              <a:t>Percorsi individuali di psicoterapia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A548BBDA-429D-7DE3-8592-EBA2101544C2}"/>
              </a:ext>
            </a:extLst>
          </p:cNvPr>
          <p:cNvGrpSpPr/>
          <p:nvPr/>
        </p:nvGrpSpPr>
        <p:grpSpPr>
          <a:xfrm>
            <a:off x="1608999" y="4359788"/>
            <a:ext cx="2180950" cy="2065184"/>
            <a:chOff x="4298414" y="4443192"/>
            <a:chExt cx="2180950" cy="2065184"/>
          </a:xfrm>
        </p:grpSpPr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BB77D77B-EB00-DC4A-BC27-77829DD2B665}"/>
                </a:ext>
              </a:extLst>
            </p:cNvPr>
            <p:cNvGrpSpPr/>
            <p:nvPr/>
          </p:nvGrpSpPr>
          <p:grpSpPr>
            <a:xfrm>
              <a:off x="4298414" y="4443192"/>
              <a:ext cx="2180950" cy="2065184"/>
              <a:chOff x="2101371" y="3571963"/>
              <a:chExt cx="2180950" cy="2065184"/>
            </a:xfrm>
          </p:grpSpPr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8B44533C-5629-D586-E98B-643900240689}"/>
                  </a:ext>
                </a:extLst>
              </p:cNvPr>
              <p:cNvSpPr/>
              <p:nvPr/>
            </p:nvSpPr>
            <p:spPr>
              <a:xfrm>
                <a:off x="2276344" y="3571963"/>
                <a:ext cx="1841145" cy="2065184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Titolo 1">
                <a:extLst>
                  <a:ext uri="{FF2B5EF4-FFF2-40B4-BE49-F238E27FC236}">
                    <a16:creationId xmlns:a16="http://schemas.microsoft.com/office/drawing/2014/main" id="{C6F3E072-848A-490E-5A01-0CEC38A633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01371" y="5199531"/>
                <a:ext cx="2180950" cy="249195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2200" b="1" kern="1200">
                    <a:solidFill>
                      <a:schemeClr val="tx1"/>
                    </a:solidFill>
                    <a:latin typeface="Arial" panose="020B0604020202020204" pitchFamily="34" charset="0"/>
                    <a:ea typeface="+mj-ea"/>
                    <a:cs typeface="Arial" panose="020B0604020202020204" pitchFamily="34" charset="0"/>
                  </a:defRPr>
                </a:lvl1pPr>
              </a:lstStyle>
              <a:p>
                <a:pPr algn="ctr"/>
                <a:r>
                  <a:rPr lang="it-IT" b="0" dirty="0">
                    <a:latin typeface="+mn-lt"/>
                  </a:rPr>
                  <a:t>include.unifi.it</a:t>
                </a:r>
              </a:p>
            </p:txBody>
          </p:sp>
        </p:grp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520A575D-C51B-E978-4745-F304F40B2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71996" y="4513408"/>
              <a:ext cx="1724025" cy="1581150"/>
            </a:xfrm>
            <a:prstGeom prst="rect">
              <a:avLst/>
            </a:prstGeom>
          </p:spPr>
        </p:pic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FF2626C5-3B43-AB6D-F872-8F5F1CDF4BD3}"/>
              </a:ext>
            </a:extLst>
          </p:cNvPr>
          <p:cNvGrpSpPr/>
          <p:nvPr/>
        </p:nvGrpSpPr>
        <p:grpSpPr>
          <a:xfrm>
            <a:off x="3811078" y="4359788"/>
            <a:ext cx="4266122" cy="2065184"/>
            <a:chOff x="4613533" y="4281151"/>
            <a:chExt cx="3936897" cy="2065184"/>
          </a:xfrm>
        </p:grpSpPr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B1036BEB-6EA3-3E90-E8A9-B89216665EE0}"/>
                </a:ext>
              </a:extLst>
            </p:cNvPr>
            <p:cNvGrpSpPr/>
            <p:nvPr/>
          </p:nvGrpSpPr>
          <p:grpSpPr>
            <a:xfrm>
              <a:off x="4613533" y="4281151"/>
              <a:ext cx="3936897" cy="2065184"/>
              <a:chOff x="2071894" y="3571963"/>
              <a:chExt cx="3936897" cy="2065184"/>
            </a:xfrm>
          </p:grpSpPr>
          <p:sp>
            <p:nvSpPr>
              <p:cNvPr id="23" name="Rettangolo 22">
                <a:extLst>
                  <a:ext uri="{FF2B5EF4-FFF2-40B4-BE49-F238E27FC236}">
                    <a16:creationId xmlns:a16="http://schemas.microsoft.com/office/drawing/2014/main" id="{EED9F166-4B74-ACB1-CEEA-13539D1DB4AA}"/>
                  </a:ext>
                </a:extLst>
              </p:cNvPr>
              <p:cNvSpPr/>
              <p:nvPr/>
            </p:nvSpPr>
            <p:spPr>
              <a:xfrm>
                <a:off x="2276344" y="3571963"/>
                <a:ext cx="3528001" cy="2065184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Titolo 1">
                <a:extLst>
                  <a:ext uri="{FF2B5EF4-FFF2-40B4-BE49-F238E27FC236}">
                    <a16:creationId xmlns:a16="http://schemas.microsoft.com/office/drawing/2014/main" id="{9C14DB07-2F94-F335-5186-B02F1CF356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71894" y="5283728"/>
                <a:ext cx="3936897" cy="151325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2200" b="1" kern="1200">
                    <a:solidFill>
                      <a:schemeClr val="tx1"/>
                    </a:solidFill>
                    <a:latin typeface="Arial" panose="020B0604020202020204" pitchFamily="34" charset="0"/>
                    <a:ea typeface="+mj-ea"/>
                    <a:cs typeface="Arial" panose="020B0604020202020204" pitchFamily="34" charset="0"/>
                  </a:defRPr>
                </a:lvl1pPr>
              </a:lstStyle>
              <a:p>
                <a:pPr algn="ctr"/>
                <a:r>
                  <a:rPr lang="it-IT" b="0" dirty="0">
                    <a:latin typeface="+mn-lt"/>
                  </a:rPr>
                  <a:t>consulenzapsicologica.unifi.it</a:t>
                </a:r>
              </a:p>
            </p:txBody>
          </p:sp>
        </p:grpSp>
        <p:pic>
          <p:nvPicPr>
            <p:cNvPr id="27" name="Immagine 26">
              <a:extLst>
                <a:ext uri="{FF2B5EF4-FFF2-40B4-BE49-F238E27FC236}">
                  <a16:creationId xmlns:a16="http://schemas.microsoft.com/office/drawing/2014/main" id="{71DDCD88-2D4B-E3FE-2E83-0AFDAE05A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 l="8312" t="5353" r="13172"/>
            <a:stretch/>
          </p:blipFill>
          <p:spPr>
            <a:xfrm>
              <a:off x="5807934" y="4317117"/>
              <a:ext cx="1548097" cy="1559609"/>
            </a:xfrm>
            <a:prstGeom prst="rect">
              <a:avLst/>
            </a:prstGeom>
          </p:spPr>
        </p:pic>
      </p:grp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3295A72-A6A6-4E9C-EFBA-CD8AFDF82855}"/>
              </a:ext>
            </a:extLst>
          </p:cNvPr>
          <p:cNvSpPr txBox="1"/>
          <p:nvPr/>
        </p:nvSpPr>
        <p:spPr>
          <a:xfrm>
            <a:off x="146336" y="6581001"/>
            <a:ext cx="41506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it-IT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 ai servizi della Scuola di Scienze MFN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807C36C1-3DD8-8DE2-7EDC-030E0E23DAEE}"/>
              </a:ext>
            </a:extLst>
          </p:cNvPr>
          <p:cNvSpPr txBox="1"/>
          <p:nvPr/>
        </p:nvSpPr>
        <p:spPr>
          <a:xfrm>
            <a:off x="8435788" y="6584089"/>
            <a:ext cx="45911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fld id="{CB08F429-BEDE-44B4-93E6-7EBD1FD6E92C}" type="slidenum">
              <a:rPr lang="it-IT" sz="1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22</a:t>
            </a:fld>
            <a:endParaRPr lang="it-IT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97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0"/>
          <p:cNvSpPr txBox="1"/>
          <p:nvPr/>
        </p:nvSpPr>
        <p:spPr>
          <a:xfrm>
            <a:off x="648252" y="817276"/>
            <a:ext cx="805560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 contattarci?</a:t>
            </a:r>
            <a:endParaRPr/>
          </a:p>
        </p:txBody>
      </p:sp>
      <p:sp>
        <p:nvSpPr>
          <p:cNvPr id="439" name="Google Shape;439;p20"/>
          <p:cNvSpPr txBox="1">
            <a:spLocks noGrp="1"/>
          </p:cNvSpPr>
          <p:nvPr>
            <p:ph type="sldNum" idx="12"/>
          </p:nvPr>
        </p:nvSpPr>
        <p:spPr>
          <a:xfrm>
            <a:off x="8384550" y="656898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23</a:t>
            </a:fld>
            <a:endParaRPr sz="12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20"/>
          <p:cNvSpPr txBox="1"/>
          <p:nvPr/>
        </p:nvSpPr>
        <p:spPr>
          <a:xfrm>
            <a:off x="6680121" y="51433"/>
            <a:ext cx="201369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 servizi della Scuola di Scienze MFN</a:t>
            </a:r>
            <a:endParaRPr/>
          </a:p>
        </p:txBody>
      </p:sp>
      <p:pic>
        <p:nvPicPr>
          <p:cNvPr id="441" name="Google Shape;441;p20" descr="Telefono viva voce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8252" y="1831536"/>
            <a:ext cx="771417" cy="771417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p20"/>
          <p:cNvSpPr/>
          <p:nvPr/>
        </p:nvSpPr>
        <p:spPr>
          <a:xfrm>
            <a:off x="954276" y="1552202"/>
            <a:ext cx="7271959" cy="1298104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20"/>
          <p:cNvSpPr txBox="1"/>
          <p:nvPr/>
        </p:nvSpPr>
        <p:spPr>
          <a:xfrm>
            <a:off x="1681537" y="1688621"/>
            <a:ext cx="6544698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0552751352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Attivo il Lunedì – Martedì – Mercoledì 9:30 -12:30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Giovedì 15 – 16:30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www.scienze.unifi.it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20"/>
          <p:cNvSpPr txBox="1"/>
          <p:nvPr/>
        </p:nvSpPr>
        <p:spPr>
          <a:xfrm>
            <a:off x="2315096" y="1356702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Call center e sito web</a:t>
            </a:r>
            <a:endParaRPr/>
          </a:p>
        </p:txBody>
      </p:sp>
      <p:sp>
        <p:nvSpPr>
          <p:cNvPr id="445" name="Google Shape;445;p20"/>
          <p:cNvSpPr/>
          <p:nvPr/>
        </p:nvSpPr>
        <p:spPr>
          <a:xfrm>
            <a:off x="917765" y="3124609"/>
            <a:ext cx="7271959" cy="85589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20"/>
          <p:cNvSpPr txBox="1"/>
          <p:nvPr/>
        </p:nvSpPr>
        <p:spPr>
          <a:xfrm>
            <a:off x="2315096" y="2971744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Tutti i nostri contatti</a:t>
            </a:r>
            <a:endParaRPr/>
          </a:p>
        </p:txBody>
      </p:sp>
      <p:sp>
        <p:nvSpPr>
          <p:cNvPr id="447" name="Google Shape;447;p20"/>
          <p:cNvSpPr txBox="1"/>
          <p:nvPr/>
        </p:nvSpPr>
        <p:spPr>
          <a:xfrm>
            <a:off x="1427911" y="3416456"/>
            <a:ext cx="654469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</a:t>
            </a:r>
            <a:r>
              <a:rPr lang="it-IT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informazioni</a:t>
            </a:r>
            <a:r>
              <a:rPr lang="it-IT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consulta i nostri </a:t>
            </a:r>
            <a:r>
              <a:rPr lang="it-IT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contatti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20"/>
          <p:cNvSpPr/>
          <p:nvPr/>
        </p:nvSpPr>
        <p:spPr>
          <a:xfrm>
            <a:off x="891128" y="4283441"/>
            <a:ext cx="7271959" cy="999733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20"/>
          <p:cNvSpPr txBox="1"/>
          <p:nvPr/>
        </p:nvSpPr>
        <p:spPr>
          <a:xfrm>
            <a:off x="2315096" y="4136252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Sei una nuova matricola?</a:t>
            </a:r>
            <a:endParaRPr/>
          </a:p>
        </p:txBody>
      </p:sp>
      <p:sp>
        <p:nvSpPr>
          <p:cNvPr id="450" name="Google Shape;450;p20"/>
          <p:cNvSpPr txBox="1"/>
          <p:nvPr/>
        </p:nvSpPr>
        <p:spPr>
          <a:xfrm>
            <a:off x="1165647" y="4516612"/>
            <a:ext cx="7020818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Scrivi a </a:t>
            </a:r>
            <a:r>
              <a:rPr lang="it-IT" sz="2000" b="1" u="sng" dirty="0">
                <a:solidFill>
                  <a:schemeClr val="dk1"/>
                </a:solidFill>
              </a:rPr>
              <a:t>tutor.orientamento@scienze.unifi.it</a:t>
            </a:r>
            <a:endParaRPr dirty="0"/>
          </a:p>
        </p:txBody>
      </p:sp>
      <p:pic>
        <p:nvPicPr>
          <p:cNvPr id="451" name="Google Shape;451;p20" descr="Busta aperta con riempimento a tinta uni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71461" y="3251087"/>
            <a:ext cx="639335" cy="639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p20" descr="Smartphone con riempimento a tinta unit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68602" y="4478387"/>
            <a:ext cx="639335" cy="639335"/>
          </a:xfrm>
          <a:prstGeom prst="rect">
            <a:avLst/>
          </a:prstGeom>
          <a:noFill/>
          <a:ln>
            <a:noFill/>
          </a:ln>
        </p:spPr>
      </p:pic>
      <p:sp>
        <p:nvSpPr>
          <p:cNvPr id="453" name="Google Shape;453;p20"/>
          <p:cNvSpPr/>
          <p:nvPr/>
        </p:nvSpPr>
        <p:spPr>
          <a:xfrm>
            <a:off x="891128" y="5540858"/>
            <a:ext cx="7271959" cy="754556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20"/>
          <p:cNvSpPr txBox="1"/>
          <p:nvPr/>
        </p:nvSpPr>
        <p:spPr>
          <a:xfrm>
            <a:off x="2315096" y="5393668"/>
            <a:ext cx="4166052" cy="369332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Seguici su </a:t>
            </a:r>
            <a:endParaRPr/>
          </a:p>
        </p:txBody>
      </p:sp>
      <p:sp>
        <p:nvSpPr>
          <p:cNvPr id="455" name="Google Shape;455;p20"/>
          <p:cNvSpPr txBox="1"/>
          <p:nvPr/>
        </p:nvSpPr>
        <p:spPr>
          <a:xfrm>
            <a:off x="1427911" y="5758576"/>
            <a:ext cx="6544698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scienzeunifi			scienzeunifi</a:t>
            </a:r>
            <a:endParaRPr sz="2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6" name="Google Shape;456;p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53744" y="5822574"/>
            <a:ext cx="412599" cy="41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0366" y="5781417"/>
            <a:ext cx="457545" cy="467712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20"/>
          <p:cNvSpPr txBox="1"/>
          <p:nvPr/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</a:pPr>
            <a:r>
              <a:rPr lang="it-IT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Come contattarci?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>
            <a:spLocks noGrp="1"/>
          </p:cNvSpPr>
          <p:nvPr>
            <p:ph type="title"/>
          </p:nvPr>
        </p:nvSpPr>
        <p:spPr>
          <a:xfrm>
            <a:off x="685973" y="1086099"/>
            <a:ext cx="788670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it-IT"/>
              <a:t>Alcune premesse </a:t>
            </a:r>
            <a:endParaRPr/>
          </a:p>
        </p:txBody>
      </p:sp>
      <p:sp>
        <p:nvSpPr>
          <p:cNvPr id="118" name="Google Shape;118;p3"/>
          <p:cNvSpPr txBox="1">
            <a:spLocks noGrp="1"/>
          </p:cNvSpPr>
          <p:nvPr>
            <p:ph type="body" idx="1"/>
          </p:nvPr>
        </p:nvSpPr>
        <p:spPr>
          <a:xfrm>
            <a:off x="685973" y="1775686"/>
            <a:ext cx="7886841" cy="463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b="1" dirty="0"/>
              <a:t>Sapevi che UNIFI ti assegna una casella di posta?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dirty="0"/>
              <a:t>La casella è della forma </a:t>
            </a:r>
            <a:r>
              <a:rPr lang="it-IT" u="sng" dirty="0">
                <a:solidFill>
                  <a:schemeClr val="hlink"/>
                </a:solidFill>
                <a:hlinkClick r:id="rId3"/>
              </a:rPr>
              <a:t>nome.cognome@edu.unifi.it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dirty="0"/>
              <a:t>La casella ti viene assegnata 5 giorni dopo che hai avuto la matricola.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b="1" dirty="0"/>
              <a:t>Come accedo alla posta elettronica istituzionale?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it-IT" dirty="0"/>
              <a:t>Vai ai </a:t>
            </a:r>
            <a:r>
              <a:rPr lang="it-IT" u="sng" dirty="0">
                <a:solidFill>
                  <a:schemeClr val="hlink"/>
                </a:solidFill>
                <a:hlinkClick r:id="rId4"/>
              </a:rPr>
              <a:t>servizi online di UNIFI</a:t>
            </a:r>
            <a:r>
              <a:rPr lang="it-IT" dirty="0"/>
              <a:t>, sezione studenti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it-IT" dirty="0"/>
              <a:t>Clicca Webmail studenti e </a:t>
            </a:r>
            <a:r>
              <a:rPr lang="it-IT" dirty="0" err="1"/>
              <a:t>GSuite</a:t>
            </a:r>
            <a:r>
              <a:rPr lang="it-IT" dirty="0"/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it-IT" dirty="0"/>
              <a:t>Inserisci dalla schermata login matricola e password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it-IT" dirty="0"/>
              <a:t>Puoi aggiungere il tuo account Gmail edu.unifi.it anche sul cellulare</a:t>
            </a:r>
            <a:endParaRPr dirty="0"/>
          </a:p>
          <a:p>
            <a:pPr marL="3429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b="1" dirty="0"/>
              <a:t>Per comunicare con gli uffici UNIFI devi usare ESCLUSIVAMENTE la tua mail istituzionale.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dirty="0"/>
          </a:p>
        </p:txBody>
      </p:sp>
      <p:sp>
        <p:nvSpPr>
          <p:cNvPr id="119" name="Google Shape;119;p3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</a:pPr>
            <a:r>
              <a:rPr lang="it-IT"/>
              <a:t>Alcune premesse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241;p7">
            <a:extLst>
              <a:ext uri="{FF2B5EF4-FFF2-40B4-BE49-F238E27FC236}">
                <a16:creationId xmlns:a16="http://schemas.microsoft.com/office/drawing/2014/main" id="{4829E4FB-747C-CD9D-A39C-93A1FDF0124F}"/>
              </a:ext>
            </a:extLst>
          </p:cNvPr>
          <p:cNvGrpSpPr/>
          <p:nvPr/>
        </p:nvGrpSpPr>
        <p:grpSpPr>
          <a:xfrm>
            <a:off x="2747956" y="5473797"/>
            <a:ext cx="534670" cy="585470"/>
            <a:chOff x="4267858" y="5627867"/>
            <a:chExt cx="534670" cy="585470"/>
          </a:xfrm>
        </p:grpSpPr>
        <p:sp>
          <p:nvSpPr>
            <p:cNvPr id="13" name="Google Shape;249;p7">
              <a:extLst>
                <a:ext uri="{FF2B5EF4-FFF2-40B4-BE49-F238E27FC236}">
                  <a16:creationId xmlns:a16="http://schemas.microsoft.com/office/drawing/2014/main" id="{798EFF3B-B091-EE27-8C16-D125D881D08F}"/>
                </a:ext>
              </a:extLst>
            </p:cNvPr>
            <p:cNvSpPr/>
            <p:nvPr/>
          </p:nvSpPr>
          <p:spPr>
            <a:xfrm>
              <a:off x="4267858" y="5627867"/>
              <a:ext cx="534670" cy="585470"/>
            </a:xfrm>
            <a:custGeom>
              <a:avLst/>
              <a:gdLst/>
              <a:ahLst/>
              <a:cxnLst/>
              <a:rect l="l" t="t" r="r" b="b"/>
              <a:pathLst>
                <a:path w="534670" h="585470" extrusionOk="0">
                  <a:moveTo>
                    <a:pt x="347220" y="66526"/>
                  </a:moveTo>
                  <a:lnTo>
                    <a:pt x="186964" y="66526"/>
                  </a:lnTo>
                  <a:lnTo>
                    <a:pt x="267092" y="0"/>
                  </a:lnTo>
                  <a:lnTo>
                    <a:pt x="347220" y="66526"/>
                  </a:lnTo>
                  <a:close/>
                </a:path>
                <a:path w="534670" h="585470" extrusionOk="0">
                  <a:moveTo>
                    <a:pt x="534185" y="585431"/>
                  </a:moveTo>
                  <a:lnTo>
                    <a:pt x="0" y="585431"/>
                  </a:lnTo>
                  <a:lnTo>
                    <a:pt x="0" y="213549"/>
                  </a:lnTo>
                  <a:lnTo>
                    <a:pt x="93482" y="125069"/>
                  </a:lnTo>
                  <a:lnTo>
                    <a:pt x="93482" y="66526"/>
                  </a:lnTo>
                  <a:lnTo>
                    <a:pt x="440703" y="66526"/>
                  </a:lnTo>
                  <a:lnTo>
                    <a:pt x="440703" y="106442"/>
                  </a:lnTo>
                  <a:lnTo>
                    <a:pt x="133546" y="106442"/>
                  </a:lnTo>
                  <a:lnTo>
                    <a:pt x="133546" y="276084"/>
                  </a:lnTo>
                  <a:lnTo>
                    <a:pt x="40063" y="276084"/>
                  </a:lnTo>
                  <a:lnTo>
                    <a:pt x="40063" y="528884"/>
                  </a:lnTo>
                  <a:lnTo>
                    <a:pt x="79106" y="528884"/>
                  </a:lnTo>
                  <a:lnTo>
                    <a:pt x="61431" y="545515"/>
                  </a:lnTo>
                  <a:lnTo>
                    <a:pt x="534185" y="545515"/>
                  </a:lnTo>
                  <a:lnTo>
                    <a:pt x="534185" y="585431"/>
                  </a:lnTo>
                  <a:close/>
                </a:path>
                <a:path w="534670" h="585470" extrusionOk="0">
                  <a:moveTo>
                    <a:pt x="379552" y="385187"/>
                  </a:moveTo>
                  <a:lnTo>
                    <a:pt x="340543" y="385187"/>
                  </a:lnTo>
                  <a:lnTo>
                    <a:pt x="400639" y="327974"/>
                  </a:lnTo>
                  <a:lnTo>
                    <a:pt x="400639" y="106442"/>
                  </a:lnTo>
                  <a:lnTo>
                    <a:pt x="440703" y="106442"/>
                  </a:lnTo>
                  <a:lnTo>
                    <a:pt x="440703" y="124404"/>
                  </a:lnTo>
                  <a:lnTo>
                    <a:pt x="534185" y="213549"/>
                  </a:lnTo>
                  <a:lnTo>
                    <a:pt x="534185" y="276749"/>
                  </a:lnTo>
                  <a:lnTo>
                    <a:pt x="494121" y="276749"/>
                  </a:lnTo>
                  <a:lnTo>
                    <a:pt x="379552" y="385187"/>
                  </a:lnTo>
                  <a:close/>
                </a:path>
                <a:path w="534670" h="585470" extrusionOk="0">
                  <a:moveTo>
                    <a:pt x="79106" y="528884"/>
                  </a:moveTo>
                  <a:lnTo>
                    <a:pt x="40063" y="528884"/>
                  </a:lnTo>
                  <a:lnTo>
                    <a:pt x="173610" y="402484"/>
                  </a:lnTo>
                  <a:lnTo>
                    <a:pt x="40063" y="276084"/>
                  </a:lnTo>
                  <a:lnTo>
                    <a:pt x="133546" y="276084"/>
                  </a:lnTo>
                  <a:lnTo>
                    <a:pt x="133546" y="327974"/>
                  </a:lnTo>
                  <a:lnTo>
                    <a:pt x="193642" y="385187"/>
                  </a:lnTo>
                  <a:lnTo>
                    <a:pt x="379552" y="385187"/>
                  </a:lnTo>
                  <a:lnTo>
                    <a:pt x="377620" y="387016"/>
                  </a:lnTo>
                  <a:lnTo>
                    <a:pt x="267426" y="387016"/>
                  </a:lnTo>
                  <a:lnTo>
                    <a:pt x="233268" y="393378"/>
                  </a:lnTo>
                  <a:lnTo>
                    <a:pt x="202990" y="412463"/>
                  </a:lnTo>
                  <a:lnTo>
                    <a:pt x="193642" y="421111"/>
                  </a:lnTo>
                  <a:lnTo>
                    <a:pt x="79106" y="528884"/>
                  </a:lnTo>
                  <a:close/>
                </a:path>
                <a:path w="534670" h="585470" extrusionOk="0">
                  <a:moveTo>
                    <a:pt x="534185" y="529549"/>
                  </a:moveTo>
                  <a:lnTo>
                    <a:pt x="494121" y="529549"/>
                  </a:lnTo>
                  <a:lnTo>
                    <a:pt x="494121" y="276749"/>
                  </a:lnTo>
                  <a:lnTo>
                    <a:pt x="534185" y="276749"/>
                  </a:lnTo>
                  <a:lnTo>
                    <a:pt x="534185" y="529549"/>
                  </a:lnTo>
                  <a:close/>
                </a:path>
                <a:path w="534670" h="585470" extrusionOk="0">
                  <a:moveTo>
                    <a:pt x="340543" y="385187"/>
                  </a:moveTo>
                  <a:lnTo>
                    <a:pt x="193642" y="385187"/>
                  </a:lnTo>
                  <a:lnTo>
                    <a:pt x="228802" y="366476"/>
                  </a:lnTo>
                  <a:lnTo>
                    <a:pt x="267092" y="360240"/>
                  </a:lnTo>
                  <a:lnTo>
                    <a:pt x="305383" y="366476"/>
                  </a:lnTo>
                  <a:lnTo>
                    <a:pt x="340543" y="385187"/>
                  </a:lnTo>
                  <a:close/>
                </a:path>
                <a:path w="534670" h="585470" extrusionOk="0">
                  <a:moveTo>
                    <a:pt x="534185" y="545515"/>
                  </a:moveTo>
                  <a:lnTo>
                    <a:pt x="472754" y="545515"/>
                  </a:lnTo>
                  <a:lnTo>
                    <a:pt x="341211" y="421111"/>
                  </a:lnTo>
                  <a:lnTo>
                    <a:pt x="331862" y="412463"/>
                  </a:lnTo>
                  <a:lnTo>
                    <a:pt x="301585" y="393378"/>
                  </a:lnTo>
                  <a:lnTo>
                    <a:pt x="267426" y="387016"/>
                  </a:lnTo>
                  <a:lnTo>
                    <a:pt x="377620" y="387016"/>
                  </a:lnTo>
                  <a:lnTo>
                    <a:pt x="360575" y="403149"/>
                  </a:lnTo>
                  <a:lnTo>
                    <a:pt x="494121" y="529549"/>
                  </a:lnTo>
                  <a:lnTo>
                    <a:pt x="534185" y="529549"/>
                  </a:lnTo>
                  <a:lnTo>
                    <a:pt x="534185" y="545515"/>
                  </a:lnTo>
                  <a:close/>
                </a:path>
              </a:pathLst>
            </a:custGeom>
            <a:solidFill>
              <a:srgbClr val="006FC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250;p7">
              <a:extLst>
                <a:ext uri="{FF2B5EF4-FFF2-40B4-BE49-F238E27FC236}">
                  <a16:creationId xmlns:a16="http://schemas.microsoft.com/office/drawing/2014/main" id="{5AD0A69E-55FF-2DFB-ADBD-7DB04399A44B}"/>
                </a:ext>
              </a:extLst>
            </p:cNvPr>
            <p:cNvSpPr/>
            <p:nvPr/>
          </p:nvSpPr>
          <p:spPr>
            <a:xfrm>
              <a:off x="4267858" y="5627867"/>
              <a:ext cx="534670" cy="585470"/>
            </a:xfrm>
            <a:custGeom>
              <a:avLst/>
              <a:gdLst/>
              <a:ahLst/>
              <a:cxnLst/>
              <a:rect l="l" t="t" r="r" b="b"/>
              <a:pathLst>
                <a:path w="534670" h="585470" extrusionOk="0">
                  <a:moveTo>
                    <a:pt x="494121" y="529549"/>
                  </a:moveTo>
                  <a:lnTo>
                    <a:pt x="360575" y="403149"/>
                  </a:lnTo>
                  <a:lnTo>
                    <a:pt x="494121" y="276749"/>
                  </a:lnTo>
                  <a:lnTo>
                    <a:pt x="494121" y="529549"/>
                  </a:lnTo>
                  <a:close/>
                </a:path>
                <a:path w="534670" h="585470" extrusionOk="0">
                  <a:moveTo>
                    <a:pt x="61431" y="545515"/>
                  </a:moveTo>
                  <a:lnTo>
                    <a:pt x="193642" y="421111"/>
                  </a:lnTo>
                  <a:lnTo>
                    <a:pt x="202990" y="412463"/>
                  </a:lnTo>
                  <a:lnTo>
                    <a:pt x="233268" y="393378"/>
                  </a:lnTo>
                  <a:lnTo>
                    <a:pt x="267426" y="387016"/>
                  </a:lnTo>
                  <a:lnTo>
                    <a:pt x="301585" y="393378"/>
                  </a:lnTo>
                  <a:lnTo>
                    <a:pt x="331862" y="412463"/>
                  </a:lnTo>
                  <a:lnTo>
                    <a:pt x="341211" y="421111"/>
                  </a:lnTo>
                  <a:lnTo>
                    <a:pt x="472754" y="545515"/>
                  </a:lnTo>
                  <a:lnTo>
                    <a:pt x="61431" y="545515"/>
                  </a:lnTo>
                  <a:close/>
                </a:path>
                <a:path w="534670" h="585470" extrusionOk="0">
                  <a:moveTo>
                    <a:pt x="40063" y="276084"/>
                  </a:moveTo>
                  <a:lnTo>
                    <a:pt x="173610" y="402484"/>
                  </a:lnTo>
                  <a:lnTo>
                    <a:pt x="40063" y="528884"/>
                  </a:lnTo>
                  <a:lnTo>
                    <a:pt x="40063" y="276084"/>
                  </a:lnTo>
                  <a:close/>
                </a:path>
                <a:path w="534670" h="585470" extrusionOk="0">
                  <a:moveTo>
                    <a:pt x="133546" y="106442"/>
                  </a:moveTo>
                  <a:lnTo>
                    <a:pt x="400639" y="106442"/>
                  </a:lnTo>
                  <a:lnTo>
                    <a:pt x="400639" y="327974"/>
                  </a:lnTo>
                  <a:lnTo>
                    <a:pt x="340543" y="385187"/>
                  </a:lnTo>
                  <a:lnTo>
                    <a:pt x="305383" y="366476"/>
                  </a:lnTo>
                  <a:lnTo>
                    <a:pt x="267092" y="360240"/>
                  </a:lnTo>
                  <a:lnTo>
                    <a:pt x="228802" y="366476"/>
                  </a:lnTo>
                  <a:lnTo>
                    <a:pt x="193642" y="385187"/>
                  </a:lnTo>
                  <a:lnTo>
                    <a:pt x="133546" y="327974"/>
                  </a:lnTo>
                  <a:lnTo>
                    <a:pt x="133546" y="106442"/>
                  </a:lnTo>
                  <a:close/>
                </a:path>
                <a:path w="534670" h="585470" extrusionOk="0">
                  <a:moveTo>
                    <a:pt x="440703" y="124404"/>
                  </a:moveTo>
                  <a:lnTo>
                    <a:pt x="440703" y="66526"/>
                  </a:lnTo>
                  <a:lnTo>
                    <a:pt x="347220" y="66526"/>
                  </a:lnTo>
                  <a:lnTo>
                    <a:pt x="267092" y="0"/>
                  </a:lnTo>
                  <a:lnTo>
                    <a:pt x="186964" y="66526"/>
                  </a:lnTo>
                  <a:lnTo>
                    <a:pt x="93482" y="66526"/>
                  </a:lnTo>
                  <a:lnTo>
                    <a:pt x="93482" y="125069"/>
                  </a:lnTo>
                  <a:lnTo>
                    <a:pt x="0" y="213549"/>
                  </a:lnTo>
                  <a:lnTo>
                    <a:pt x="0" y="585431"/>
                  </a:lnTo>
                  <a:lnTo>
                    <a:pt x="534185" y="585431"/>
                  </a:lnTo>
                  <a:lnTo>
                    <a:pt x="534185" y="213549"/>
                  </a:lnTo>
                  <a:lnTo>
                    <a:pt x="440703" y="124404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" name="Google Shape;251;p7">
              <a:extLst>
                <a:ext uri="{FF2B5EF4-FFF2-40B4-BE49-F238E27FC236}">
                  <a16:creationId xmlns:a16="http://schemas.microsoft.com/office/drawing/2014/main" id="{0CA0753C-5E11-5DC2-D785-321A5EBAD177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445481" y="5769563"/>
              <a:ext cx="180275" cy="18096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B562A36-CC70-54A8-CBD8-B4426C11636C}"/>
              </a:ext>
            </a:extLst>
          </p:cNvPr>
          <p:cNvSpPr txBox="1"/>
          <p:nvPr/>
        </p:nvSpPr>
        <p:spPr>
          <a:xfrm>
            <a:off x="3282626" y="5565624"/>
            <a:ext cx="320700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2400" dirty="0"/>
              <a:t>cartastudente@unifi.it</a:t>
            </a:r>
          </a:p>
        </p:txBody>
      </p:sp>
      <p:sp>
        <p:nvSpPr>
          <p:cNvPr id="18" name="Google Shape;140;p6">
            <a:extLst>
              <a:ext uri="{FF2B5EF4-FFF2-40B4-BE49-F238E27FC236}">
                <a16:creationId xmlns:a16="http://schemas.microsoft.com/office/drawing/2014/main" id="{5F5A9C7A-1D4B-4525-73F4-130E59CA5708}"/>
              </a:ext>
            </a:extLst>
          </p:cNvPr>
          <p:cNvSpPr txBox="1">
            <a:spLocks/>
          </p:cNvSpPr>
          <p:nvPr/>
        </p:nvSpPr>
        <p:spPr>
          <a:xfrm>
            <a:off x="2221665" y="626553"/>
            <a:ext cx="4700670" cy="350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algn="ctr"/>
            <a:r>
              <a:rPr lang="it-IT" dirty="0"/>
              <a:t>Carta dello Studente</a:t>
            </a: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C54AB51B-76A0-5915-E0C9-83F78CCEE33E}"/>
              </a:ext>
            </a:extLst>
          </p:cNvPr>
          <p:cNvSpPr/>
          <p:nvPr/>
        </p:nvSpPr>
        <p:spPr>
          <a:xfrm>
            <a:off x="776874" y="1271094"/>
            <a:ext cx="7590250" cy="1664879"/>
          </a:xfrm>
          <a:prstGeom prst="roundRect">
            <a:avLst/>
          </a:prstGeom>
          <a:noFill/>
          <a:ln w="19050">
            <a:solidFill>
              <a:srgbClr val="006F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E5363B7-1801-000A-E288-47752E8AA6F6}"/>
              </a:ext>
            </a:extLst>
          </p:cNvPr>
          <p:cNvSpPr txBox="1"/>
          <p:nvPr/>
        </p:nvSpPr>
        <p:spPr>
          <a:xfrm>
            <a:off x="3717637" y="1091468"/>
            <a:ext cx="1708725" cy="400110"/>
          </a:xfrm>
          <a:prstGeom prst="rect">
            <a:avLst/>
          </a:prstGeom>
          <a:solidFill>
            <a:srgbClr val="006F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cs typeface="Arial" panose="020B0604020202020204" pitchFamily="34" charset="0"/>
              </a:rPr>
              <a:t>A cosa serve</a:t>
            </a:r>
            <a:endParaRPr lang="it-IT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5" name="Google Shape;143;p6">
            <a:extLst>
              <a:ext uri="{FF2B5EF4-FFF2-40B4-BE49-F238E27FC236}">
                <a16:creationId xmlns:a16="http://schemas.microsoft.com/office/drawing/2014/main" id="{59A63A3D-1EDE-2E19-5CAC-28A487A046FD}"/>
              </a:ext>
            </a:extLst>
          </p:cNvPr>
          <p:cNvSpPr txBox="1"/>
          <p:nvPr/>
        </p:nvSpPr>
        <p:spPr>
          <a:xfrm>
            <a:off x="1475628" y="1519858"/>
            <a:ext cx="6307385" cy="1243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Sconti e agevolazioni</a:t>
            </a:r>
          </a:p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Accesso alle biblioteche</a:t>
            </a:r>
          </a:p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Accesso alle mense del DSU</a:t>
            </a:r>
          </a:p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Abbonamento agevolato al trasporto pubblico locale</a:t>
            </a: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id="{8BB984C1-6AF2-6F3A-343B-B9084725012C}"/>
              </a:ext>
            </a:extLst>
          </p:cNvPr>
          <p:cNvSpPr/>
          <p:nvPr/>
        </p:nvSpPr>
        <p:spPr>
          <a:xfrm>
            <a:off x="776874" y="3198784"/>
            <a:ext cx="7590250" cy="1714650"/>
          </a:xfrm>
          <a:prstGeom prst="roundRect">
            <a:avLst/>
          </a:prstGeom>
          <a:noFill/>
          <a:ln w="19050">
            <a:solidFill>
              <a:srgbClr val="006F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47160AB-DCBA-281C-DAD7-B5780959042B}"/>
              </a:ext>
            </a:extLst>
          </p:cNvPr>
          <p:cNvSpPr txBox="1"/>
          <p:nvPr/>
        </p:nvSpPr>
        <p:spPr>
          <a:xfrm>
            <a:off x="2783607" y="3010693"/>
            <a:ext cx="3576783" cy="400110"/>
          </a:xfrm>
          <a:prstGeom prst="rect">
            <a:avLst/>
          </a:prstGeom>
          <a:solidFill>
            <a:srgbClr val="006F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cs typeface="Arial" panose="020B0604020202020204" pitchFamily="34" charset="0"/>
              </a:rPr>
              <a:t>Abbonamento ai mezzi pubblici</a:t>
            </a:r>
            <a:endParaRPr lang="it-IT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4098" name="Picture 2" descr="Autolinee Toscane">
            <a:extLst>
              <a:ext uri="{FF2B5EF4-FFF2-40B4-BE49-F238E27FC236}">
                <a16:creationId xmlns:a16="http://schemas.microsoft.com/office/drawing/2014/main" id="{2E225D1B-4C86-2EA0-CB30-F4D836CAA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92" y="3569524"/>
            <a:ext cx="968845" cy="97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Google Shape;143;p6">
            <a:extLst>
              <a:ext uri="{FF2B5EF4-FFF2-40B4-BE49-F238E27FC236}">
                <a16:creationId xmlns:a16="http://schemas.microsoft.com/office/drawing/2014/main" id="{D0641090-3ED0-874A-D346-D7A968005B8A}"/>
              </a:ext>
            </a:extLst>
          </p:cNvPr>
          <p:cNvSpPr txBox="1"/>
          <p:nvPr/>
        </p:nvSpPr>
        <p:spPr>
          <a:xfrm>
            <a:off x="1760037" y="3521565"/>
            <a:ext cx="6415775" cy="1243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È necessario acquistare l’abbonamento sul sito web di Autolinee Toscane</a:t>
            </a:r>
          </a:p>
          <a:p>
            <a:pPr marL="299085" marR="0" lvl="0" indent="-28701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2000" b="1" spc="-4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La carta dello studente non vale come abbonamento</a:t>
            </a:r>
            <a:r>
              <a:rPr lang="it-IT" sz="2000" spc="-4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è necessario avere con sé la </a:t>
            </a:r>
            <a:r>
              <a:rPr lang="it-IT" sz="2000" dirty="0">
                <a:latin typeface="Arial"/>
                <a:ea typeface="Arial"/>
                <a:cs typeface="Arial"/>
                <a:sym typeface="Arial"/>
              </a:rPr>
              <a:t>tessera sanitaria</a:t>
            </a:r>
            <a:endParaRPr sz="20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CBB1A04C-547D-8ED0-98BE-438C442A2594}"/>
              </a:ext>
            </a:extLst>
          </p:cNvPr>
          <p:cNvSpPr/>
          <p:nvPr/>
        </p:nvSpPr>
        <p:spPr>
          <a:xfrm>
            <a:off x="776874" y="5176244"/>
            <a:ext cx="7590250" cy="1070981"/>
          </a:xfrm>
          <a:prstGeom prst="roundRect">
            <a:avLst/>
          </a:prstGeom>
          <a:noFill/>
          <a:ln w="19050">
            <a:solidFill>
              <a:srgbClr val="006F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90C1EBF-0AF3-6B99-FC1C-D575B5CA0915}"/>
              </a:ext>
            </a:extLst>
          </p:cNvPr>
          <p:cNvSpPr txBox="1"/>
          <p:nvPr/>
        </p:nvSpPr>
        <p:spPr>
          <a:xfrm>
            <a:off x="3863785" y="4987906"/>
            <a:ext cx="1416425" cy="400110"/>
          </a:xfrm>
          <a:prstGeom prst="rect">
            <a:avLst/>
          </a:prstGeom>
          <a:solidFill>
            <a:srgbClr val="006F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cs typeface="Arial" panose="020B0604020202020204" pitchFamily="34" charset="0"/>
              </a:rPr>
              <a:t>Contatti</a:t>
            </a:r>
            <a:endParaRPr lang="it-IT" sz="1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100" name="CasellaDiTesto 4099">
            <a:extLst>
              <a:ext uri="{FF2B5EF4-FFF2-40B4-BE49-F238E27FC236}">
                <a16:creationId xmlns:a16="http://schemas.microsoft.com/office/drawing/2014/main" id="{DD1DA751-9146-7F2E-E9E1-92AABFFEC836}"/>
              </a:ext>
            </a:extLst>
          </p:cNvPr>
          <p:cNvSpPr txBox="1"/>
          <p:nvPr/>
        </p:nvSpPr>
        <p:spPr>
          <a:xfrm>
            <a:off x="146336" y="6581001"/>
            <a:ext cx="41506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it-IT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 ai servizi della Scuola di Scienze MFN</a:t>
            </a:r>
          </a:p>
        </p:txBody>
      </p:sp>
    </p:spTree>
    <p:extLst>
      <p:ext uri="{BB962C8B-B14F-4D97-AF65-F5344CB8AC3E}">
        <p14:creationId xmlns:p14="http://schemas.microsoft.com/office/powerpoint/2010/main" val="145591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>
            <a:spLocks noGrp="1"/>
          </p:cNvSpPr>
          <p:nvPr>
            <p:ph type="title"/>
          </p:nvPr>
        </p:nvSpPr>
        <p:spPr>
          <a:xfrm>
            <a:off x="685973" y="1086099"/>
            <a:ext cx="788670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it-IT"/>
              <a:t>Alcune premesse / 2</a:t>
            </a:r>
            <a:endParaRPr/>
          </a:p>
        </p:txBody>
      </p:sp>
      <p:sp>
        <p:nvSpPr>
          <p:cNvPr id="125" name="Google Shape;125;p4"/>
          <p:cNvSpPr txBox="1">
            <a:spLocks noGrp="1"/>
          </p:cNvSpPr>
          <p:nvPr>
            <p:ph type="body" idx="1"/>
          </p:nvPr>
        </p:nvSpPr>
        <p:spPr>
          <a:xfrm>
            <a:off x="628579" y="1652015"/>
            <a:ext cx="7886700" cy="47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b="1" dirty="0"/>
              <a:t>Tutor didattici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dirty="0"/>
              <a:t>Se sei in difficoltà con lo studio delle materie e hai bisogno di aiuto, </a:t>
            </a:r>
            <a:r>
              <a:rPr lang="it-IT" b="1" dirty="0"/>
              <a:t>ogni Corso di Studi ha dei tutor didattici che ti possono supportare.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dirty="0"/>
              <a:t>I tutor possono essere multidisciplinari o di discipline specifiche come matematica, fisica, chimica, biologia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u="sng" dirty="0">
                <a:solidFill>
                  <a:schemeClr val="hlink"/>
                </a:solidFill>
                <a:hlinkClick r:id="rId3"/>
              </a:rPr>
              <a:t>Consulta la pagina dei tutor didattici 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</a:pPr>
            <a:endParaRPr sz="20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dirty="0"/>
          </a:p>
        </p:txBody>
      </p:sp>
      <p:sp>
        <p:nvSpPr>
          <p:cNvPr id="126" name="Google Shape;126;p4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</a:pPr>
            <a:r>
              <a:rPr lang="it-IT"/>
              <a:t>Alcune premesse / 2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"/>
          <p:cNvSpPr txBox="1">
            <a:spLocks noGrp="1"/>
          </p:cNvSpPr>
          <p:nvPr>
            <p:ph type="title"/>
          </p:nvPr>
        </p:nvSpPr>
        <p:spPr>
          <a:xfrm>
            <a:off x="685973" y="1086099"/>
            <a:ext cx="788670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it-IT"/>
              <a:t>Alcune premesse / 3</a:t>
            </a:r>
            <a:endParaRPr/>
          </a:p>
        </p:txBody>
      </p:sp>
      <p:sp>
        <p:nvSpPr>
          <p:cNvPr id="132" name="Google Shape;132;p5"/>
          <p:cNvSpPr txBox="1">
            <a:spLocks noGrp="1"/>
          </p:cNvSpPr>
          <p:nvPr>
            <p:ph type="body" idx="1"/>
          </p:nvPr>
        </p:nvSpPr>
        <p:spPr>
          <a:xfrm>
            <a:off x="780149" y="1775686"/>
            <a:ext cx="7886841" cy="463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b="1" dirty="0"/>
              <a:t>Sportello Unico Morgani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b="1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lang="it-IT" dirty="0"/>
              <a:t>Per le matricole dei Corsi di Studi sotto la Scuola SMFN, si offre un </a:t>
            </a:r>
            <a:r>
              <a:rPr lang="it-IT" b="1" dirty="0"/>
              <a:t>servizio di supporto a matricole </a:t>
            </a:r>
            <a:r>
              <a:rPr lang="it-IT" dirty="0"/>
              <a:t>presso lo Sportello Unico Morgagni situato temporaneamente al piano terra del Centro Didattico di Viale Morgagni, ingresso viale Morgagni 44.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b="1" dirty="0"/>
              <a:t>Lunedì – Mercoledì – Venerdì </a:t>
            </a:r>
            <a:r>
              <a:rPr lang="it-IT" dirty="0"/>
              <a:t>dalle 9 alle 13</a:t>
            </a:r>
            <a:endParaRPr dirty="0"/>
          </a:p>
          <a:p>
            <a:pPr marL="28575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b="1" dirty="0"/>
              <a:t>Martedì – Giovedì </a:t>
            </a:r>
            <a:r>
              <a:rPr lang="it-IT" dirty="0"/>
              <a:t>dalle 14 alle 18</a:t>
            </a:r>
            <a:endParaRPr dirty="0"/>
          </a:p>
          <a:p>
            <a:pPr marL="285750" lvl="0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  <a:p>
            <a:pPr marL="285750" lvl="0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dirty="0"/>
          </a:p>
        </p:txBody>
      </p:sp>
      <p:sp>
        <p:nvSpPr>
          <p:cNvPr id="133" name="Google Shape;133;p5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</a:pPr>
            <a:r>
              <a:rPr lang="it-IT"/>
              <a:t>Alcune premesse / 3</a:t>
            </a:r>
            <a:endParaRPr/>
          </a:p>
        </p:txBody>
      </p:sp>
      <p:pic>
        <p:nvPicPr>
          <p:cNvPr id="136" name="Google Shape;136;p5" descr="Posta elettronica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9124" y="5410060"/>
            <a:ext cx="647190" cy="64719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5"/>
          <p:cNvSpPr txBox="1"/>
          <p:nvPr/>
        </p:nvSpPr>
        <p:spPr>
          <a:xfrm>
            <a:off x="1720158" y="5571846"/>
            <a:ext cx="723101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tutor.orientamento@scienze.unifi.it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"/>
          <p:cNvSpPr txBox="1">
            <a:spLocks noGrp="1"/>
          </p:cNvSpPr>
          <p:nvPr>
            <p:ph type="title"/>
          </p:nvPr>
        </p:nvSpPr>
        <p:spPr>
          <a:xfrm>
            <a:off x="799458" y="852774"/>
            <a:ext cx="788670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it-IT"/>
              <a:t>Cosa fa la Segreteria didattica della Scuola?</a:t>
            </a:r>
            <a:endParaRPr/>
          </a:p>
        </p:txBody>
      </p:sp>
      <p:sp>
        <p:nvSpPr>
          <p:cNvPr id="143" name="Google Shape;143;p6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</a:pPr>
            <a:r>
              <a:rPr lang="it-IT" sz="1200">
                <a:solidFill>
                  <a:srgbClr val="FFFFFF"/>
                </a:solidFill>
              </a:rPr>
              <a:t>Cosa fa la Segreteria didattica della Scuola?</a:t>
            </a:r>
            <a:endParaRPr/>
          </a:p>
        </p:txBody>
      </p:sp>
      <p:grpSp>
        <p:nvGrpSpPr>
          <p:cNvPr id="144" name="Google Shape;144;p6"/>
          <p:cNvGrpSpPr/>
          <p:nvPr/>
        </p:nvGrpSpPr>
        <p:grpSpPr>
          <a:xfrm>
            <a:off x="295452" y="1200525"/>
            <a:ext cx="8037603" cy="1762724"/>
            <a:chOff x="295452" y="1077974"/>
            <a:chExt cx="8037603" cy="1762724"/>
          </a:xfrm>
        </p:grpSpPr>
        <p:sp>
          <p:nvSpPr>
            <p:cNvPr id="145" name="Google Shape;145;p6"/>
            <p:cNvSpPr/>
            <p:nvPr/>
          </p:nvSpPr>
          <p:spPr>
            <a:xfrm>
              <a:off x="1061096" y="1077974"/>
              <a:ext cx="7271959" cy="1715678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00B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6"/>
            <p:cNvSpPr txBox="1"/>
            <p:nvPr/>
          </p:nvSpPr>
          <p:spPr>
            <a:xfrm>
              <a:off x="1879535" y="1086372"/>
              <a:ext cx="6258437" cy="17543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Guida dello studente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Prova di verifica delle conoscenze in ingresso e OFA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Test di ammissione Scienze Biologiche (Ateneo)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Domande di valutazione (accesso lauree magistrali)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Orientamento in ingresso con sportello tutor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Orari delle lezioni (inserimento e gestione Kairos)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7" name="Google Shape;147;p6" descr="Zaino con riempimento a tinta unita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03896" y="1434342"/>
              <a:ext cx="914400" cy="8534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8" name="Google Shape;148;p6"/>
            <p:cNvSpPr txBox="1"/>
            <p:nvPr/>
          </p:nvSpPr>
          <p:spPr>
            <a:xfrm>
              <a:off x="295452" y="2190004"/>
              <a:ext cx="1531288" cy="338554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Futuro studente</a:t>
              </a:r>
              <a:endParaRPr/>
            </a:p>
          </p:txBody>
        </p:sp>
      </p:grpSp>
      <p:grpSp>
        <p:nvGrpSpPr>
          <p:cNvPr id="149" name="Google Shape;149;p6"/>
          <p:cNvGrpSpPr/>
          <p:nvPr/>
        </p:nvGrpSpPr>
        <p:grpSpPr>
          <a:xfrm>
            <a:off x="217396" y="3068445"/>
            <a:ext cx="8185282" cy="2060508"/>
            <a:chOff x="217397" y="2873981"/>
            <a:chExt cx="8115659" cy="2132421"/>
          </a:xfrm>
        </p:grpSpPr>
        <p:sp>
          <p:nvSpPr>
            <p:cNvPr id="150" name="Google Shape;150;p6"/>
            <p:cNvSpPr/>
            <p:nvPr/>
          </p:nvSpPr>
          <p:spPr>
            <a:xfrm>
              <a:off x="858501" y="2873981"/>
              <a:ext cx="7474555" cy="2132421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00B05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1" name="Google Shape;151;p6" descr="Aula con riempimento a tinta unita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62861" y="3173284"/>
              <a:ext cx="914400" cy="8534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152;p6"/>
            <p:cNvSpPr txBox="1"/>
            <p:nvPr/>
          </p:nvSpPr>
          <p:spPr>
            <a:xfrm>
              <a:off x="1879535" y="2914026"/>
              <a:ext cx="6453519" cy="2031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Corsi della sicurezza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Piani di studio 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Appelli di esame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Tirocini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Erasmus+ e mobilità internazionale</a:t>
              </a:r>
              <a:endParaRPr/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Orientamento in itinere e tutor didattici di CdS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2857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Noto Sans Symbols"/>
                <a:buChar char="▪"/>
              </a:pPr>
              <a:r>
                <a:rPr lang="it-IT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Domande di tesi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6"/>
            <p:cNvSpPr txBox="1"/>
            <p:nvPr/>
          </p:nvSpPr>
          <p:spPr>
            <a:xfrm>
              <a:off x="217397" y="3949832"/>
              <a:ext cx="1635563" cy="338554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Studente iscritto</a:t>
              </a:r>
              <a:endParaRPr/>
            </a:p>
          </p:txBody>
        </p:sp>
      </p:grpSp>
      <p:sp>
        <p:nvSpPr>
          <p:cNvPr id="154" name="Google Shape;154;p6"/>
          <p:cNvSpPr/>
          <p:nvPr/>
        </p:nvSpPr>
        <p:spPr>
          <a:xfrm>
            <a:off x="863998" y="5520804"/>
            <a:ext cx="7538678" cy="880084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6"/>
          <p:cNvSpPr txBox="1"/>
          <p:nvPr/>
        </p:nvSpPr>
        <p:spPr>
          <a:xfrm>
            <a:off x="3555950" y="5156898"/>
            <a:ext cx="1758495" cy="400110"/>
          </a:xfrm>
          <a:prstGeom prst="rect">
            <a:avLst/>
          </a:prstGeom>
          <a:solidFill>
            <a:srgbClr val="92D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Contatti Scuola</a:t>
            </a:r>
            <a:endParaRPr/>
          </a:p>
        </p:txBody>
      </p:sp>
      <p:pic>
        <p:nvPicPr>
          <p:cNvPr id="156" name="Google Shape;156;p6" descr="Telefono viva voce con riempimento a tinta uni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90299" y="5557008"/>
            <a:ext cx="771417" cy="771417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6"/>
          <p:cNvSpPr txBox="1"/>
          <p:nvPr/>
        </p:nvSpPr>
        <p:spPr>
          <a:xfrm>
            <a:off x="1706709" y="5455857"/>
            <a:ext cx="304391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0552751352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Lun-mar-</a:t>
            </a:r>
            <a:r>
              <a:rPr lang="it-IT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</a:t>
            </a:r>
            <a:r>
              <a:rPr lang="it-IT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9:30 – 12:30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Gio</a:t>
            </a:r>
            <a:r>
              <a:rPr lang="it-IT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15– 16:30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6" descr="Posta elettronica con riempimento a tinta unita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468799" y="5581413"/>
            <a:ext cx="647190" cy="64719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6"/>
          <p:cNvSpPr txBox="1"/>
          <p:nvPr/>
        </p:nvSpPr>
        <p:spPr>
          <a:xfrm>
            <a:off x="5106294" y="5733655"/>
            <a:ext cx="304391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scuola@scienze.unifi.it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784053" y="810116"/>
            <a:ext cx="788670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it-IT"/>
              <a:t>Cosa fa la Segreteria Studenti Morgagni?</a:t>
            </a:r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</a:pPr>
            <a:r>
              <a:rPr lang="it-IT" sz="1200">
                <a:solidFill>
                  <a:srgbClr val="FFFFFF"/>
                </a:solidFill>
              </a:rPr>
              <a:t>Cosa fa la Segreteria Studenti Morgagni?</a:t>
            </a:r>
            <a:endParaRPr/>
          </a:p>
        </p:txBody>
      </p:sp>
      <p:sp>
        <p:nvSpPr>
          <p:cNvPr id="166" name="Google Shape;166;p7"/>
          <p:cNvSpPr txBox="1"/>
          <p:nvPr/>
        </p:nvSpPr>
        <p:spPr>
          <a:xfrm>
            <a:off x="1754715" y="1445035"/>
            <a:ext cx="6258437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Immatricolazioni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Iscrizioni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Abbreviazioni di carriera</a:t>
            </a:r>
            <a:endParaRPr/>
          </a:p>
        </p:txBody>
      </p:sp>
      <p:pic>
        <p:nvPicPr>
          <p:cNvPr id="167" name="Google Shape;167;p7" descr="Zaino con riempimento a tinta uni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9075" y="1297961"/>
            <a:ext cx="914400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7"/>
          <p:cNvSpPr/>
          <p:nvPr/>
        </p:nvSpPr>
        <p:spPr>
          <a:xfrm>
            <a:off x="840315" y="2641684"/>
            <a:ext cx="7367919" cy="2212031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7" descr="Aula con riempimento a tinta uni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40" y="3102890"/>
            <a:ext cx="914400" cy="853419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7"/>
          <p:cNvSpPr txBox="1"/>
          <p:nvPr/>
        </p:nvSpPr>
        <p:spPr>
          <a:xfrm>
            <a:off x="170631" y="2053623"/>
            <a:ext cx="1531288" cy="338554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Futuro studente</a:t>
            </a:r>
            <a:endParaRPr/>
          </a:p>
        </p:txBody>
      </p:sp>
      <p:sp>
        <p:nvSpPr>
          <p:cNvPr id="171" name="Google Shape;171;p7"/>
          <p:cNvSpPr txBox="1"/>
          <p:nvPr/>
        </p:nvSpPr>
        <p:spPr>
          <a:xfrm>
            <a:off x="92576" y="3879438"/>
            <a:ext cx="1635563" cy="338554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Studente iscritto</a:t>
            </a:r>
            <a:endParaRPr/>
          </a:p>
        </p:txBody>
      </p:sp>
      <p:sp>
        <p:nvSpPr>
          <p:cNvPr id="172" name="Google Shape;172;p7"/>
          <p:cNvSpPr txBox="1"/>
          <p:nvPr/>
        </p:nvSpPr>
        <p:spPr>
          <a:xfrm>
            <a:off x="1754715" y="2664649"/>
            <a:ext cx="4666268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Passaggi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Trasferimenti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Richiesta riconoscimento attività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Tasse universitarie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ISEE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Rilascio certificazioni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Informazioni amministrative sulla carriera</a:t>
            </a:r>
            <a:endParaRPr/>
          </a:p>
        </p:txBody>
      </p:sp>
      <p:sp>
        <p:nvSpPr>
          <p:cNvPr id="173" name="Google Shape;173;p7"/>
          <p:cNvSpPr/>
          <p:nvPr/>
        </p:nvSpPr>
        <p:spPr>
          <a:xfrm>
            <a:off x="840314" y="5255863"/>
            <a:ext cx="7367919" cy="1266397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7"/>
          <p:cNvSpPr txBox="1"/>
          <p:nvPr/>
        </p:nvSpPr>
        <p:spPr>
          <a:xfrm>
            <a:off x="2904534" y="5059471"/>
            <a:ext cx="3239477" cy="40011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Segreteria Studenti Morgagni</a:t>
            </a:r>
            <a:endParaRPr/>
          </a:p>
        </p:txBody>
      </p:sp>
      <p:pic>
        <p:nvPicPr>
          <p:cNvPr id="177" name="Google Shape;177;p7" descr="Posta elettronica con riempimento a tinta uni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78324" y="5594133"/>
            <a:ext cx="647190" cy="64719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7"/>
          <p:cNvSpPr txBox="1"/>
          <p:nvPr/>
        </p:nvSpPr>
        <p:spPr>
          <a:xfrm>
            <a:off x="2636530" y="5719784"/>
            <a:ext cx="325845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segreteriastudenti.morgagni@unifi.it</a:t>
            </a:r>
            <a:endParaRPr dirty="0"/>
          </a:p>
        </p:txBody>
      </p:sp>
      <p:sp>
        <p:nvSpPr>
          <p:cNvPr id="179" name="Google Shape;179;p7"/>
          <p:cNvSpPr/>
          <p:nvPr/>
        </p:nvSpPr>
        <p:spPr>
          <a:xfrm>
            <a:off x="936275" y="1354389"/>
            <a:ext cx="7271959" cy="1079657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/>
          <p:nvPr/>
        </p:nvSpPr>
        <p:spPr>
          <a:xfrm>
            <a:off x="1354539" y="1901439"/>
            <a:ext cx="6754607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</a:t>
            </a:r>
            <a:r>
              <a:rPr lang="it-IT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Manifesto degli Studi 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è il documento più importante per lo studente che si immatricola e si iscrive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Corsi di Studio offerti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Procedure per la carriera studente (immatricolazioni, iscrizioni)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Tasse e contributi </a:t>
            </a:r>
            <a:endParaRPr/>
          </a:p>
        </p:txBody>
      </p:sp>
      <p:sp>
        <p:nvSpPr>
          <p:cNvPr id="185" name="Google Shape;185;p8"/>
          <p:cNvSpPr txBox="1">
            <a:spLocks noGrp="1"/>
          </p:cNvSpPr>
          <p:nvPr>
            <p:ph type="title"/>
          </p:nvPr>
        </p:nvSpPr>
        <p:spPr>
          <a:xfrm>
            <a:off x="784053" y="810116"/>
            <a:ext cx="7886700" cy="430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it-IT"/>
              <a:t>Dove trovo tempi e modi per immatricolarmi?</a:t>
            </a:r>
            <a:endParaRPr/>
          </a:p>
        </p:txBody>
      </p:sp>
      <p:sp>
        <p:nvSpPr>
          <p:cNvPr id="186" name="Google Shape;186;p8"/>
          <p:cNvSpPr txBox="1">
            <a:spLocks noGrp="1"/>
          </p:cNvSpPr>
          <p:nvPr>
            <p:ph type="body" idx="2"/>
          </p:nvPr>
        </p:nvSpPr>
        <p:spPr>
          <a:xfrm>
            <a:off x="246580" y="6607575"/>
            <a:ext cx="7590251" cy="25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</a:pPr>
            <a:r>
              <a:rPr lang="it-IT" sz="1200">
                <a:solidFill>
                  <a:srgbClr val="FFFFFF"/>
                </a:solidFill>
              </a:rPr>
              <a:t>Dove trovo tempi e modi per immatricolarmi?</a:t>
            </a:r>
            <a:endParaRPr/>
          </a:p>
        </p:txBody>
      </p:sp>
      <p:sp>
        <p:nvSpPr>
          <p:cNvPr id="187" name="Google Shape;187;p8"/>
          <p:cNvSpPr/>
          <p:nvPr/>
        </p:nvSpPr>
        <p:spPr>
          <a:xfrm>
            <a:off x="983041" y="1517853"/>
            <a:ext cx="7271959" cy="225666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8"/>
          <p:cNvSpPr txBox="1"/>
          <p:nvPr/>
        </p:nvSpPr>
        <p:spPr>
          <a:xfrm>
            <a:off x="1754715" y="1532107"/>
            <a:ext cx="62584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8"/>
          <p:cNvSpPr txBox="1"/>
          <p:nvPr/>
        </p:nvSpPr>
        <p:spPr>
          <a:xfrm>
            <a:off x="2599911" y="1417296"/>
            <a:ext cx="3585662" cy="400110"/>
          </a:xfrm>
          <a:prstGeom prst="rect">
            <a:avLst/>
          </a:prstGeom>
          <a:solidFill>
            <a:srgbClr val="2E75B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u="sng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Manifesto</a:t>
            </a:r>
            <a:r>
              <a:rPr lang="it-IT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degli Studi 2025/2026</a:t>
            </a:r>
            <a:endParaRPr dirty="0"/>
          </a:p>
        </p:txBody>
      </p:sp>
      <p:sp>
        <p:nvSpPr>
          <p:cNvPr id="190" name="Google Shape;190;p8"/>
          <p:cNvSpPr/>
          <p:nvPr/>
        </p:nvSpPr>
        <p:spPr>
          <a:xfrm>
            <a:off x="936020" y="4012435"/>
            <a:ext cx="7271959" cy="225666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 txBox="1"/>
          <p:nvPr/>
        </p:nvSpPr>
        <p:spPr>
          <a:xfrm>
            <a:off x="2412808" y="3911878"/>
            <a:ext cx="3959867" cy="400110"/>
          </a:xfrm>
          <a:prstGeom prst="rect">
            <a:avLst/>
          </a:prstGeom>
          <a:solidFill>
            <a:srgbClr val="2E75B5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IMMATRICOLAZIONI ONLINE SU GCS</a:t>
            </a:r>
            <a:endParaRPr/>
          </a:p>
        </p:txBody>
      </p:sp>
      <p:sp>
        <p:nvSpPr>
          <p:cNvPr id="192" name="Google Shape;192;p8"/>
          <p:cNvSpPr txBox="1"/>
          <p:nvPr/>
        </p:nvSpPr>
        <p:spPr>
          <a:xfrm>
            <a:off x="887047" y="4459533"/>
            <a:ext cx="712610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 1 luglio 2025 al 6 novembre 2025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Extra: dal 7 novembre al 16 dicembre 2025 con 100 euro oneri amministrativi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Pagina </a:t>
            </a:r>
            <a:r>
              <a:rPr lang="it-IT" sz="180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Immatricolazioni e iscrizioni di </a:t>
            </a:r>
            <a:r>
              <a:rPr lang="it-IT" sz="1800" u="sng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Unifi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 UniFI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2201</Words>
  <Application>Microsoft Office PowerPoint</Application>
  <PresentationFormat>Presentazione su schermo (4:3)</PresentationFormat>
  <Paragraphs>342</Paragraphs>
  <Slides>23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Noto Sans Symbols</vt:lpstr>
      <vt:lpstr>Template UniFI</vt:lpstr>
      <vt:lpstr>Guida ai servizi della Scuola di Scienze MFN</vt:lpstr>
      <vt:lpstr>Il ciclo di uno studente triennale</vt:lpstr>
      <vt:lpstr>Alcune premesse </vt:lpstr>
      <vt:lpstr>Presentazione standard di PowerPoint</vt:lpstr>
      <vt:lpstr>Alcune premesse / 2</vt:lpstr>
      <vt:lpstr>Alcune premesse / 3</vt:lpstr>
      <vt:lpstr>Cosa fa la Segreteria didattica della Scuola?</vt:lpstr>
      <vt:lpstr>Cosa fa la Segreteria Studenti Morgagni?</vt:lpstr>
      <vt:lpstr>Dove trovo tempi e modi per immatricolarmi?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Ambra Quercioli</dc:creator>
  <cp:lastModifiedBy>Chiara Coppola</cp:lastModifiedBy>
  <cp:revision>11</cp:revision>
  <dcterms:created xsi:type="dcterms:W3CDTF">2020-11-12T10:34:42Z</dcterms:created>
  <dcterms:modified xsi:type="dcterms:W3CDTF">2025-09-23T12:45:57Z</dcterms:modified>
</cp:coreProperties>
</file>